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0" r:id="rId1"/>
    <p:sldMasterId id="2147483894" r:id="rId2"/>
  </p:sldMasterIdLst>
  <p:notesMasterIdLst>
    <p:notesMasterId r:id="rId32"/>
  </p:notesMasterIdLst>
  <p:sldIdLst>
    <p:sldId id="256" r:id="rId3"/>
    <p:sldId id="257" r:id="rId4"/>
    <p:sldId id="258" r:id="rId5"/>
    <p:sldId id="282" r:id="rId6"/>
    <p:sldId id="283" r:id="rId7"/>
    <p:sldId id="259" r:id="rId8"/>
    <p:sldId id="260" r:id="rId9"/>
    <p:sldId id="261" r:id="rId10"/>
    <p:sldId id="263" r:id="rId11"/>
    <p:sldId id="264" r:id="rId12"/>
    <p:sldId id="265" r:id="rId13"/>
    <p:sldId id="266" r:id="rId14"/>
    <p:sldId id="278" r:id="rId15"/>
    <p:sldId id="267" r:id="rId16"/>
    <p:sldId id="268" r:id="rId17"/>
    <p:sldId id="279" r:id="rId18"/>
    <p:sldId id="269" r:id="rId19"/>
    <p:sldId id="270" r:id="rId20"/>
    <p:sldId id="280" r:id="rId21"/>
    <p:sldId id="271" r:id="rId22"/>
    <p:sldId id="272" r:id="rId23"/>
    <p:sldId id="281" r:id="rId24"/>
    <p:sldId id="274" r:id="rId25"/>
    <p:sldId id="275" r:id="rId26"/>
    <p:sldId id="276" r:id="rId27"/>
    <p:sldId id="286" r:id="rId28"/>
    <p:sldId id="277"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3A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94249" autoAdjust="0"/>
  </p:normalViewPr>
  <p:slideViewPr>
    <p:cSldViewPr snapToGrid="0">
      <p:cViewPr varScale="1">
        <p:scale>
          <a:sx n="61" d="100"/>
          <a:sy n="61" d="100"/>
        </p:scale>
        <p:origin x="78" y="48"/>
      </p:cViewPr>
      <p:guideLst/>
    </p:cSldViewPr>
  </p:slideViewPr>
  <p:outlineViewPr>
    <p:cViewPr>
      <p:scale>
        <a:sx n="33" d="100"/>
        <a:sy n="33" d="100"/>
      </p:scale>
      <p:origin x="0" y="-1500"/>
    </p:cViewPr>
  </p:outlineViewPr>
  <p:notesTextViewPr>
    <p:cViewPr>
      <p:scale>
        <a:sx n="1" d="1"/>
        <a:sy n="1" d="1"/>
      </p:scale>
      <p:origin x="0" y="0"/>
    </p:cViewPr>
  </p:notesTextViewPr>
  <p:sorterViewPr>
    <p:cViewPr>
      <p:scale>
        <a:sx n="100" d="100"/>
        <a:sy n="100" d="100"/>
      </p:scale>
      <p:origin x="0" y="-38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_rels/data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EE0AFD-9125-465D-B945-CFE86652F61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D4D4EAF-5C50-4F6D-B8FE-90B14400F295}">
      <dgm:prSet/>
      <dgm:spPr/>
      <dgm:t>
        <a:bodyPr/>
        <a:lstStyle/>
        <a:p>
          <a:r>
            <a:rPr lang="en-US"/>
            <a:t>The goal of the project to meet requirements at every level for both the Admin and the user. This application is going to help the users (restaurants) maintain the orders, the list of goods which have been ordered, delivered or have been put into a pending list.  </a:t>
          </a:r>
        </a:p>
      </dgm:t>
    </dgm:pt>
    <dgm:pt modelId="{47F10B82-4244-4548-9F30-F4C6572FD153}" type="parTrans" cxnId="{9274FC90-BFBC-429A-83C3-50CF62492C7A}">
      <dgm:prSet/>
      <dgm:spPr/>
      <dgm:t>
        <a:bodyPr/>
        <a:lstStyle/>
        <a:p>
          <a:endParaRPr lang="en-US"/>
        </a:p>
      </dgm:t>
    </dgm:pt>
    <dgm:pt modelId="{5A8B364B-9AB4-4B41-BE5A-29942106135F}" type="sibTrans" cxnId="{9274FC90-BFBC-429A-83C3-50CF62492C7A}">
      <dgm:prSet/>
      <dgm:spPr/>
      <dgm:t>
        <a:bodyPr/>
        <a:lstStyle/>
        <a:p>
          <a:endParaRPr lang="en-US"/>
        </a:p>
      </dgm:t>
    </dgm:pt>
    <dgm:pt modelId="{53462EB0-BC2E-4DA7-8928-3B8DA1E8B27A}">
      <dgm:prSet/>
      <dgm:spPr/>
      <dgm:t>
        <a:bodyPr/>
        <a:lstStyle/>
        <a:p>
          <a:r>
            <a:rPr lang="en-US"/>
            <a:t>The application aims to resolve issues of maintaining manual invoice by replacing it with automatic invoice generation which would then be send to the registered mails automatically. Special notifications would be sent to the customers regarding unauthorized login attempts or delivery updates etc.</a:t>
          </a:r>
        </a:p>
      </dgm:t>
    </dgm:pt>
    <dgm:pt modelId="{72DFEE66-EA6A-4A93-8A6B-C07F03F3051F}" type="parTrans" cxnId="{BD0E13FD-B405-4996-909F-D5ACDA304085}">
      <dgm:prSet/>
      <dgm:spPr/>
      <dgm:t>
        <a:bodyPr/>
        <a:lstStyle/>
        <a:p>
          <a:endParaRPr lang="en-US"/>
        </a:p>
      </dgm:t>
    </dgm:pt>
    <dgm:pt modelId="{17F1AAB8-D71B-413B-A187-161C6CBD768B}" type="sibTrans" cxnId="{BD0E13FD-B405-4996-909F-D5ACDA304085}">
      <dgm:prSet/>
      <dgm:spPr/>
      <dgm:t>
        <a:bodyPr/>
        <a:lstStyle/>
        <a:p>
          <a:endParaRPr lang="en-US"/>
        </a:p>
      </dgm:t>
    </dgm:pt>
    <dgm:pt modelId="{A72C2434-4A96-4396-AD26-2D5D6ABD74C5}" type="pres">
      <dgm:prSet presAssocID="{F3EE0AFD-9125-465D-B945-CFE86652F612}" presName="hierChild1" presStyleCnt="0">
        <dgm:presLayoutVars>
          <dgm:chPref val="1"/>
          <dgm:dir/>
          <dgm:animOne val="branch"/>
          <dgm:animLvl val="lvl"/>
          <dgm:resizeHandles/>
        </dgm:presLayoutVars>
      </dgm:prSet>
      <dgm:spPr/>
    </dgm:pt>
    <dgm:pt modelId="{B7FA06F8-0541-4010-88A6-0F48731FDC76}" type="pres">
      <dgm:prSet presAssocID="{9D4D4EAF-5C50-4F6D-B8FE-90B14400F295}" presName="hierRoot1" presStyleCnt="0"/>
      <dgm:spPr/>
    </dgm:pt>
    <dgm:pt modelId="{FFDDDBA9-A4EF-428B-9FCD-79C8D0B4B349}" type="pres">
      <dgm:prSet presAssocID="{9D4D4EAF-5C50-4F6D-B8FE-90B14400F295}" presName="composite" presStyleCnt="0"/>
      <dgm:spPr/>
    </dgm:pt>
    <dgm:pt modelId="{8B58866C-828A-4E4F-B214-CDCC85D9CCC5}" type="pres">
      <dgm:prSet presAssocID="{9D4D4EAF-5C50-4F6D-B8FE-90B14400F295}" presName="background" presStyleLbl="node0" presStyleIdx="0" presStyleCnt="2"/>
      <dgm:spPr/>
    </dgm:pt>
    <dgm:pt modelId="{CF7D9F47-6781-4F5E-8BC1-8D41E0FF8C4F}" type="pres">
      <dgm:prSet presAssocID="{9D4D4EAF-5C50-4F6D-B8FE-90B14400F295}" presName="text" presStyleLbl="fgAcc0" presStyleIdx="0" presStyleCnt="2">
        <dgm:presLayoutVars>
          <dgm:chPref val="3"/>
        </dgm:presLayoutVars>
      </dgm:prSet>
      <dgm:spPr/>
    </dgm:pt>
    <dgm:pt modelId="{E198D1BA-8920-4689-89E6-F2CDA81E5445}" type="pres">
      <dgm:prSet presAssocID="{9D4D4EAF-5C50-4F6D-B8FE-90B14400F295}" presName="hierChild2" presStyleCnt="0"/>
      <dgm:spPr/>
    </dgm:pt>
    <dgm:pt modelId="{9BADFDEE-93B5-4146-AE0F-C0F2315B63EA}" type="pres">
      <dgm:prSet presAssocID="{53462EB0-BC2E-4DA7-8928-3B8DA1E8B27A}" presName="hierRoot1" presStyleCnt="0"/>
      <dgm:spPr/>
    </dgm:pt>
    <dgm:pt modelId="{D7396CE9-34E8-4B7D-AEC9-923F64FC3DDC}" type="pres">
      <dgm:prSet presAssocID="{53462EB0-BC2E-4DA7-8928-3B8DA1E8B27A}" presName="composite" presStyleCnt="0"/>
      <dgm:spPr/>
    </dgm:pt>
    <dgm:pt modelId="{30F8D04E-9E4C-4F89-A0FA-9C9A2A58573F}" type="pres">
      <dgm:prSet presAssocID="{53462EB0-BC2E-4DA7-8928-3B8DA1E8B27A}" presName="background" presStyleLbl="node0" presStyleIdx="1" presStyleCnt="2"/>
      <dgm:spPr/>
    </dgm:pt>
    <dgm:pt modelId="{A5C998B5-F6B7-4033-AC05-5833DC4C7E4E}" type="pres">
      <dgm:prSet presAssocID="{53462EB0-BC2E-4DA7-8928-3B8DA1E8B27A}" presName="text" presStyleLbl="fgAcc0" presStyleIdx="1" presStyleCnt="2">
        <dgm:presLayoutVars>
          <dgm:chPref val="3"/>
        </dgm:presLayoutVars>
      </dgm:prSet>
      <dgm:spPr/>
    </dgm:pt>
    <dgm:pt modelId="{811E6064-5461-44D9-A67F-6AEA3219302A}" type="pres">
      <dgm:prSet presAssocID="{53462EB0-BC2E-4DA7-8928-3B8DA1E8B27A}" presName="hierChild2" presStyleCnt="0"/>
      <dgm:spPr/>
    </dgm:pt>
  </dgm:ptLst>
  <dgm:cxnLst>
    <dgm:cxn modelId="{BAB4352D-00B7-4F89-AAF0-6074AC805C43}" type="presOf" srcId="{F3EE0AFD-9125-465D-B945-CFE86652F612}" destId="{A72C2434-4A96-4396-AD26-2D5D6ABD74C5}" srcOrd="0" destOrd="0" presId="urn:microsoft.com/office/officeart/2005/8/layout/hierarchy1"/>
    <dgm:cxn modelId="{7FF4428F-87B7-4DC7-A7A5-6928283901CF}" type="presOf" srcId="{9D4D4EAF-5C50-4F6D-B8FE-90B14400F295}" destId="{CF7D9F47-6781-4F5E-8BC1-8D41E0FF8C4F}" srcOrd="0" destOrd="0" presId="urn:microsoft.com/office/officeart/2005/8/layout/hierarchy1"/>
    <dgm:cxn modelId="{9274FC90-BFBC-429A-83C3-50CF62492C7A}" srcId="{F3EE0AFD-9125-465D-B945-CFE86652F612}" destId="{9D4D4EAF-5C50-4F6D-B8FE-90B14400F295}" srcOrd="0" destOrd="0" parTransId="{47F10B82-4244-4548-9F30-F4C6572FD153}" sibTransId="{5A8B364B-9AB4-4B41-BE5A-29942106135F}"/>
    <dgm:cxn modelId="{2A8AF6DF-C044-4AF9-8FC7-F91E593F5E63}" type="presOf" srcId="{53462EB0-BC2E-4DA7-8928-3B8DA1E8B27A}" destId="{A5C998B5-F6B7-4033-AC05-5833DC4C7E4E}" srcOrd="0" destOrd="0" presId="urn:microsoft.com/office/officeart/2005/8/layout/hierarchy1"/>
    <dgm:cxn modelId="{BD0E13FD-B405-4996-909F-D5ACDA304085}" srcId="{F3EE0AFD-9125-465D-B945-CFE86652F612}" destId="{53462EB0-BC2E-4DA7-8928-3B8DA1E8B27A}" srcOrd="1" destOrd="0" parTransId="{72DFEE66-EA6A-4A93-8A6B-C07F03F3051F}" sibTransId="{17F1AAB8-D71B-413B-A187-161C6CBD768B}"/>
    <dgm:cxn modelId="{169DB8B9-6F01-44F7-9AF2-02683C3640F3}" type="presParOf" srcId="{A72C2434-4A96-4396-AD26-2D5D6ABD74C5}" destId="{B7FA06F8-0541-4010-88A6-0F48731FDC76}" srcOrd="0" destOrd="0" presId="urn:microsoft.com/office/officeart/2005/8/layout/hierarchy1"/>
    <dgm:cxn modelId="{C76F9424-6230-4CAD-A36F-187E909B1942}" type="presParOf" srcId="{B7FA06F8-0541-4010-88A6-0F48731FDC76}" destId="{FFDDDBA9-A4EF-428B-9FCD-79C8D0B4B349}" srcOrd="0" destOrd="0" presId="urn:microsoft.com/office/officeart/2005/8/layout/hierarchy1"/>
    <dgm:cxn modelId="{7D89ACEC-D951-4A5E-BA48-2B224890D54B}" type="presParOf" srcId="{FFDDDBA9-A4EF-428B-9FCD-79C8D0B4B349}" destId="{8B58866C-828A-4E4F-B214-CDCC85D9CCC5}" srcOrd="0" destOrd="0" presId="urn:microsoft.com/office/officeart/2005/8/layout/hierarchy1"/>
    <dgm:cxn modelId="{CD332965-6491-4926-96D3-6F4EF7A8D083}" type="presParOf" srcId="{FFDDDBA9-A4EF-428B-9FCD-79C8D0B4B349}" destId="{CF7D9F47-6781-4F5E-8BC1-8D41E0FF8C4F}" srcOrd="1" destOrd="0" presId="urn:microsoft.com/office/officeart/2005/8/layout/hierarchy1"/>
    <dgm:cxn modelId="{DDE6B86B-3F83-4165-9D04-8EB87D7E1DA1}" type="presParOf" srcId="{B7FA06F8-0541-4010-88A6-0F48731FDC76}" destId="{E198D1BA-8920-4689-89E6-F2CDA81E5445}" srcOrd="1" destOrd="0" presId="urn:microsoft.com/office/officeart/2005/8/layout/hierarchy1"/>
    <dgm:cxn modelId="{5DE1BFCF-0B24-4B3F-93FA-4BB80EEE931D}" type="presParOf" srcId="{A72C2434-4A96-4396-AD26-2D5D6ABD74C5}" destId="{9BADFDEE-93B5-4146-AE0F-C0F2315B63EA}" srcOrd="1" destOrd="0" presId="urn:microsoft.com/office/officeart/2005/8/layout/hierarchy1"/>
    <dgm:cxn modelId="{86A66107-91D4-4B85-A527-605B5F711AC3}" type="presParOf" srcId="{9BADFDEE-93B5-4146-AE0F-C0F2315B63EA}" destId="{D7396CE9-34E8-4B7D-AEC9-923F64FC3DDC}" srcOrd="0" destOrd="0" presId="urn:microsoft.com/office/officeart/2005/8/layout/hierarchy1"/>
    <dgm:cxn modelId="{1E2C63DA-30F0-4AAE-AE26-E3B505223BEB}" type="presParOf" srcId="{D7396CE9-34E8-4B7D-AEC9-923F64FC3DDC}" destId="{30F8D04E-9E4C-4F89-A0FA-9C9A2A58573F}" srcOrd="0" destOrd="0" presId="urn:microsoft.com/office/officeart/2005/8/layout/hierarchy1"/>
    <dgm:cxn modelId="{D0412F44-2708-43EA-BAD6-495056FBA57B}" type="presParOf" srcId="{D7396CE9-34E8-4B7D-AEC9-923F64FC3DDC}" destId="{A5C998B5-F6B7-4033-AC05-5833DC4C7E4E}" srcOrd="1" destOrd="0" presId="urn:microsoft.com/office/officeart/2005/8/layout/hierarchy1"/>
    <dgm:cxn modelId="{6BF207B9-8B59-4476-8BA9-64D2307A7435}" type="presParOf" srcId="{9BADFDEE-93B5-4146-AE0F-C0F2315B63EA}" destId="{811E6064-5461-44D9-A67F-6AEA3219302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07578E-C130-4507-81DB-480BB40B588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EE952DA-1553-40F1-A3D0-F4633A329F9F}">
      <dgm:prSet/>
      <dgm:spPr/>
      <dgm:t>
        <a:bodyPr/>
        <a:lstStyle/>
        <a:p>
          <a:pPr>
            <a:lnSpc>
              <a:spcPct val="100000"/>
            </a:lnSpc>
          </a:pPr>
          <a:r>
            <a:rPr lang="en-CA"/>
            <a:t>Hosting the external node application on firebase</a:t>
          </a:r>
          <a:endParaRPr lang="en-US"/>
        </a:p>
      </dgm:t>
    </dgm:pt>
    <dgm:pt modelId="{E47041A5-82B1-4644-8F79-2C5C497738BA}" type="parTrans" cxnId="{5C3B6B55-1250-49D2-97D0-3ABFCBDC1905}">
      <dgm:prSet/>
      <dgm:spPr/>
      <dgm:t>
        <a:bodyPr/>
        <a:lstStyle/>
        <a:p>
          <a:endParaRPr lang="en-US"/>
        </a:p>
      </dgm:t>
    </dgm:pt>
    <dgm:pt modelId="{B10BBB25-BB69-4F8A-9F3F-D1DE0CFBA361}" type="sibTrans" cxnId="{5C3B6B55-1250-49D2-97D0-3ABFCBDC1905}">
      <dgm:prSet/>
      <dgm:spPr/>
      <dgm:t>
        <a:bodyPr/>
        <a:lstStyle/>
        <a:p>
          <a:endParaRPr lang="en-US"/>
        </a:p>
      </dgm:t>
    </dgm:pt>
    <dgm:pt modelId="{E5469BA8-AE2C-4B54-B006-818C9D148A09}">
      <dgm:prSet/>
      <dgm:spPr/>
      <dgm:t>
        <a:bodyPr/>
        <a:lstStyle/>
        <a:p>
          <a:pPr>
            <a:lnSpc>
              <a:spcPct val="100000"/>
            </a:lnSpc>
          </a:pPr>
          <a:r>
            <a:rPr lang="en-CA" dirty="0"/>
            <a:t>Search button iteration from all the items.</a:t>
          </a:r>
          <a:endParaRPr lang="en-US" dirty="0"/>
        </a:p>
      </dgm:t>
    </dgm:pt>
    <dgm:pt modelId="{4FF054A0-BC2A-46F7-A9CE-B54395953955}" type="parTrans" cxnId="{F4BC331D-BBC6-4999-A4DB-A05759A90841}">
      <dgm:prSet/>
      <dgm:spPr/>
      <dgm:t>
        <a:bodyPr/>
        <a:lstStyle/>
        <a:p>
          <a:endParaRPr lang="en-US"/>
        </a:p>
      </dgm:t>
    </dgm:pt>
    <dgm:pt modelId="{8E1FCA71-4981-4051-9766-4720C3301072}" type="sibTrans" cxnId="{F4BC331D-BBC6-4999-A4DB-A05759A90841}">
      <dgm:prSet/>
      <dgm:spPr/>
      <dgm:t>
        <a:bodyPr/>
        <a:lstStyle/>
        <a:p>
          <a:endParaRPr lang="en-US"/>
        </a:p>
      </dgm:t>
    </dgm:pt>
    <dgm:pt modelId="{F4EEE6AA-23BC-4799-8B38-DEF27627DDE6}">
      <dgm:prSet/>
      <dgm:spPr/>
      <dgm:t>
        <a:bodyPr/>
        <a:lstStyle/>
        <a:p>
          <a:pPr>
            <a:lnSpc>
              <a:spcPct val="100000"/>
            </a:lnSpc>
          </a:pPr>
          <a:r>
            <a:rPr lang="en-CA" dirty="0"/>
            <a:t>Cart complexity for deleting updating, total sum and reflecting that in the database.</a:t>
          </a:r>
          <a:endParaRPr lang="en-US" dirty="0"/>
        </a:p>
      </dgm:t>
    </dgm:pt>
    <dgm:pt modelId="{BA6F8E6D-9540-476E-9A31-28A0719463A9}" type="parTrans" cxnId="{1298204D-4961-4CD8-83FD-1F29350C7F07}">
      <dgm:prSet/>
      <dgm:spPr/>
      <dgm:t>
        <a:bodyPr/>
        <a:lstStyle/>
        <a:p>
          <a:endParaRPr lang="en-US"/>
        </a:p>
      </dgm:t>
    </dgm:pt>
    <dgm:pt modelId="{8A57A572-075C-40B5-AE1F-6091CF596276}" type="sibTrans" cxnId="{1298204D-4961-4CD8-83FD-1F29350C7F07}">
      <dgm:prSet/>
      <dgm:spPr/>
      <dgm:t>
        <a:bodyPr/>
        <a:lstStyle/>
        <a:p>
          <a:endParaRPr lang="en-US"/>
        </a:p>
      </dgm:t>
    </dgm:pt>
    <dgm:pt modelId="{371E2791-E000-4A89-B82C-83CE9F94E001}">
      <dgm:prSet/>
      <dgm:spPr/>
      <dgm:t>
        <a:bodyPr/>
        <a:lstStyle/>
        <a:p>
          <a:pPr>
            <a:lnSpc>
              <a:spcPct val="100000"/>
            </a:lnSpc>
          </a:pPr>
          <a:r>
            <a:rPr lang="en-CA" dirty="0"/>
            <a:t>One file shows two views by updating the address.</a:t>
          </a:r>
          <a:endParaRPr lang="en-US" dirty="0"/>
        </a:p>
      </dgm:t>
    </dgm:pt>
    <dgm:pt modelId="{8AE64910-6BFF-43FC-A147-DE80204A3269}" type="parTrans" cxnId="{9BF95216-973C-4AEB-A0BB-5BB37C8325BA}">
      <dgm:prSet/>
      <dgm:spPr/>
      <dgm:t>
        <a:bodyPr/>
        <a:lstStyle/>
        <a:p>
          <a:endParaRPr lang="en-US"/>
        </a:p>
      </dgm:t>
    </dgm:pt>
    <dgm:pt modelId="{A3180F46-A181-40D8-A9B1-67A74D5B9210}" type="sibTrans" cxnId="{9BF95216-973C-4AEB-A0BB-5BB37C8325BA}">
      <dgm:prSet/>
      <dgm:spPr/>
      <dgm:t>
        <a:bodyPr/>
        <a:lstStyle/>
        <a:p>
          <a:endParaRPr lang="en-US"/>
        </a:p>
      </dgm:t>
    </dgm:pt>
    <dgm:pt modelId="{6E6FD41C-9A6B-420D-BC2C-55F539E9A077}" type="pres">
      <dgm:prSet presAssocID="{BF07578E-C130-4507-81DB-480BB40B588A}" presName="root" presStyleCnt="0">
        <dgm:presLayoutVars>
          <dgm:dir/>
          <dgm:resizeHandles val="exact"/>
        </dgm:presLayoutVars>
      </dgm:prSet>
      <dgm:spPr/>
    </dgm:pt>
    <dgm:pt modelId="{894BACB3-6C4B-4DD0-A8CF-D7842247300B}" type="pres">
      <dgm:prSet presAssocID="{5EE952DA-1553-40F1-A3D0-F4633A329F9F}" presName="compNode" presStyleCnt="0"/>
      <dgm:spPr/>
    </dgm:pt>
    <dgm:pt modelId="{B0025E74-7C01-44A2-82A3-5161F7108C49}" type="pres">
      <dgm:prSet presAssocID="{5EE952DA-1553-40F1-A3D0-F4633A329F9F}" presName="bgRect" presStyleLbl="bgShp" presStyleIdx="0" presStyleCnt="4"/>
      <dgm:spPr/>
    </dgm:pt>
    <dgm:pt modelId="{966C32F1-1C8D-48FB-9EE5-6706625D596F}" type="pres">
      <dgm:prSet presAssocID="{5EE952DA-1553-40F1-A3D0-F4633A329F9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C520D1F-81F6-482D-808F-C06D7D4E1E5B}" type="pres">
      <dgm:prSet presAssocID="{5EE952DA-1553-40F1-A3D0-F4633A329F9F}" presName="spaceRect" presStyleCnt="0"/>
      <dgm:spPr/>
    </dgm:pt>
    <dgm:pt modelId="{F4784117-B01E-4ED9-A580-6E9EDB119436}" type="pres">
      <dgm:prSet presAssocID="{5EE952DA-1553-40F1-A3D0-F4633A329F9F}" presName="parTx" presStyleLbl="revTx" presStyleIdx="0" presStyleCnt="4">
        <dgm:presLayoutVars>
          <dgm:chMax val="0"/>
          <dgm:chPref val="0"/>
        </dgm:presLayoutVars>
      </dgm:prSet>
      <dgm:spPr/>
    </dgm:pt>
    <dgm:pt modelId="{9256CA9A-BC1E-4094-AEE5-9607CDCBFFBF}" type="pres">
      <dgm:prSet presAssocID="{B10BBB25-BB69-4F8A-9F3F-D1DE0CFBA361}" presName="sibTrans" presStyleCnt="0"/>
      <dgm:spPr/>
    </dgm:pt>
    <dgm:pt modelId="{6BA1350D-72DD-4564-BD1F-30CEE952DD97}" type="pres">
      <dgm:prSet presAssocID="{E5469BA8-AE2C-4B54-B006-818C9D148A09}" presName="compNode" presStyleCnt="0"/>
      <dgm:spPr/>
    </dgm:pt>
    <dgm:pt modelId="{0CADF79F-65C3-402A-9F75-22190A2A1AC1}" type="pres">
      <dgm:prSet presAssocID="{E5469BA8-AE2C-4B54-B006-818C9D148A09}" presName="bgRect" presStyleLbl="bgShp" presStyleIdx="1" presStyleCnt="4"/>
      <dgm:spPr/>
    </dgm:pt>
    <dgm:pt modelId="{CBFD3F84-9E5E-4CE3-9189-6035B2370B9A}" type="pres">
      <dgm:prSet presAssocID="{E5469BA8-AE2C-4B54-B006-818C9D148A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DCAEC812-ED5A-4D02-9B37-D3FCE6EDC0F6}" type="pres">
      <dgm:prSet presAssocID="{E5469BA8-AE2C-4B54-B006-818C9D148A09}" presName="spaceRect" presStyleCnt="0"/>
      <dgm:spPr/>
    </dgm:pt>
    <dgm:pt modelId="{A5EF63E0-1F4C-4036-8E8C-F61469FED1DB}" type="pres">
      <dgm:prSet presAssocID="{E5469BA8-AE2C-4B54-B006-818C9D148A09}" presName="parTx" presStyleLbl="revTx" presStyleIdx="1" presStyleCnt="4">
        <dgm:presLayoutVars>
          <dgm:chMax val="0"/>
          <dgm:chPref val="0"/>
        </dgm:presLayoutVars>
      </dgm:prSet>
      <dgm:spPr/>
    </dgm:pt>
    <dgm:pt modelId="{574BBAB3-99BA-4363-8F05-B69A522E949E}" type="pres">
      <dgm:prSet presAssocID="{8E1FCA71-4981-4051-9766-4720C3301072}" presName="sibTrans" presStyleCnt="0"/>
      <dgm:spPr/>
    </dgm:pt>
    <dgm:pt modelId="{CF5F5E84-4EB3-46D6-B220-9A143BF707C2}" type="pres">
      <dgm:prSet presAssocID="{F4EEE6AA-23BC-4799-8B38-DEF27627DDE6}" presName="compNode" presStyleCnt="0"/>
      <dgm:spPr/>
    </dgm:pt>
    <dgm:pt modelId="{E658A6D2-5398-4BF3-9229-A6D90E615DC8}" type="pres">
      <dgm:prSet presAssocID="{F4EEE6AA-23BC-4799-8B38-DEF27627DDE6}" presName="bgRect" presStyleLbl="bgShp" presStyleIdx="2" presStyleCnt="4"/>
      <dgm:spPr/>
    </dgm:pt>
    <dgm:pt modelId="{F477E758-2186-4E20-A554-6F4565ECB9FD}" type="pres">
      <dgm:prSet presAssocID="{F4EEE6AA-23BC-4799-8B38-DEF27627DDE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ABC0739-E239-4FA1-B59D-2D82D25811D7}" type="pres">
      <dgm:prSet presAssocID="{F4EEE6AA-23BC-4799-8B38-DEF27627DDE6}" presName="spaceRect" presStyleCnt="0"/>
      <dgm:spPr/>
    </dgm:pt>
    <dgm:pt modelId="{D03FEE39-A2FC-4807-ADCB-9E6F3FFD2289}" type="pres">
      <dgm:prSet presAssocID="{F4EEE6AA-23BC-4799-8B38-DEF27627DDE6}" presName="parTx" presStyleLbl="revTx" presStyleIdx="2" presStyleCnt="4">
        <dgm:presLayoutVars>
          <dgm:chMax val="0"/>
          <dgm:chPref val="0"/>
        </dgm:presLayoutVars>
      </dgm:prSet>
      <dgm:spPr/>
    </dgm:pt>
    <dgm:pt modelId="{0928CE63-26AB-4839-A745-77420EF4C8E2}" type="pres">
      <dgm:prSet presAssocID="{8A57A572-075C-40B5-AE1F-6091CF596276}" presName="sibTrans" presStyleCnt="0"/>
      <dgm:spPr/>
    </dgm:pt>
    <dgm:pt modelId="{A4F7C74E-E35C-474D-BBEB-5B1DAACC9493}" type="pres">
      <dgm:prSet presAssocID="{371E2791-E000-4A89-B82C-83CE9F94E001}" presName="compNode" presStyleCnt="0"/>
      <dgm:spPr/>
    </dgm:pt>
    <dgm:pt modelId="{AE1BE457-F509-4A72-8991-0B00A96EDA4A}" type="pres">
      <dgm:prSet presAssocID="{371E2791-E000-4A89-B82C-83CE9F94E001}" presName="bgRect" presStyleLbl="bgShp" presStyleIdx="3" presStyleCnt="4"/>
      <dgm:spPr/>
    </dgm:pt>
    <dgm:pt modelId="{548323D6-D7BB-4184-B442-97748F9D43DD}" type="pres">
      <dgm:prSet presAssocID="{371E2791-E000-4A89-B82C-83CE9F94E00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2C65C0D8-E57E-4A89-A84A-A3974CD36D0E}" type="pres">
      <dgm:prSet presAssocID="{371E2791-E000-4A89-B82C-83CE9F94E001}" presName="spaceRect" presStyleCnt="0"/>
      <dgm:spPr/>
    </dgm:pt>
    <dgm:pt modelId="{AA025F8A-729B-4A1C-AFE9-F3AFA025EB33}" type="pres">
      <dgm:prSet presAssocID="{371E2791-E000-4A89-B82C-83CE9F94E001}" presName="parTx" presStyleLbl="revTx" presStyleIdx="3" presStyleCnt="4">
        <dgm:presLayoutVars>
          <dgm:chMax val="0"/>
          <dgm:chPref val="0"/>
        </dgm:presLayoutVars>
      </dgm:prSet>
      <dgm:spPr/>
    </dgm:pt>
  </dgm:ptLst>
  <dgm:cxnLst>
    <dgm:cxn modelId="{9BF95216-973C-4AEB-A0BB-5BB37C8325BA}" srcId="{BF07578E-C130-4507-81DB-480BB40B588A}" destId="{371E2791-E000-4A89-B82C-83CE9F94E001}" srcOrd="3" destOrd="0" parTransId="{8AE64910-6BFF-43FC-A147-DE80204A3269}" sibTransId="{A3180F46-A181-40D8-A9B1-67A74D5B9210}"/>
    <dgm:cxn modelId="{F4BC331D-BBC6-4999-A4DB-A05759A90841}" srcId="{BF07578E-C130-4507-81DB-480BB40B588A}" destId="{E5469BA8-AE2C-4B54-B006-818C9D148A09}" srcOrd="1" destOrd="0" parTransId="{4FF054A0-BC2A-46F7-A9CE-B54395953955}" sibTransId="{8E1FCA71-4981-4051-9766-4720C3301072}"/>
    <dgm:cxn modelId="{3A82D034-FFAC-483E-999F-DCE8D377636C}" type="presOf" srcId="{5EE952DA-1553-40F1-A3D0-F4633A329F9F}" destId="{F4784117-B01E-4ED9-A580-6E9EDB119436}" srcOrd="0" destOrd="0" presId="urn:microsoft.com/office/officeart/2018/2/layout/IconVerticalSolidList"/>
    <dgm:cxn modelId="{2A1A935F-F821-4580-93DB-3E7ACA8545F2}" type="presOf" srcId="{371E2791-E000-4A89-B82C-83CE9F94E001}" destId="{AA025F8A-729B-4A1C-AFE9-F3AFA025EB33}" srcOrd="0" destOrd="0" presId="urn:microsoft.com/office/officeart/2018/2/layout/IconVerticalSolidList"/>
    <dgm:cxn modelId="{1298204D-4961-4CD8-83FD-1F29350C7F07}" srcId="{BF07578E-C130-4507-81DB-480BB40B588A}" destId="{F4EEE6AA-23BC-4799-8B38-DEF27627DDE6}" srcOrd="2" destOrd="0" parTransId="{BA6F8E6D-9540-476E-9A31-28A0719463A9}" sibTransId="{8A57A572-075C-40B5-AE1F-6091CF596276}"/>
    <dgm:cxn modelId="{5C3B6B55-1250-49D2-97D0-3ABFCBDC1905}" srcId="{BF07578E-C130-4507-81DB-480BB40B588A}" destId="{5EE952DA-1553-40F1-A3D0-F4633A329F9F}" srcOrd="0" destOrd="0" parTransId="{E47041A5-82B1-4644-8F79-2C5C497738BA}" sibTransId="{B10BBB25-BB69-4F8A-9F3F-D1DE0CFBA361}"/>
    <dgm:cxn modelId="{25F26A8F-1EE7-43F7-BB9C-F0B5799F0456}" type="presOf" srcId="{E5469BA8-AE2C-4B54-B006-818C9D148A09}" destId="{A5EF63E0-1F4C-4036-8E8C-F61469FED1DB}" srcOrd="0" destOrd="0" presId="urn:microsoft.com/office/officeart/2018/2/layout/IconVerticalSolidList"/>
    <dgm:cxn modelId="{634287CB-8CA0-42ED-ADB9-0EE19E8ADE29}" type="presOf" srcId="{BF07578E-C130-4507-81DB-480BB40B588A}" destId="{6E6FD41C-9A6B-420D-BC2C-55F539E9A077}" srcOrd="0" destOrd="0" presId="urn:microsoft.com/office/officeart/2018/2/layout/IconVerticalSolidList"/>
    <dgm:cxn modelId="{A4A77FE0-0247-477F-AF8E-DCB2FAC4919B}" type="presOf" srcId="{F4EEE6AA-23BC-4799-8B38-DEF27627DDE6}" destId="{D03FEE39-A2FC-4807-ADCB-9E6F3FFD2289}" srcOrd="0" destOrd="0" presId="urn:microsoft.com/office/officeart/2018/2/layout/IconVerticalSolidList"/>
    <dgm:cxn modelId="{390A781A-C4DF-4639-815B-00CDE10BFA19}" type="presParOf" srcId="{6E6FD41C-9A6B-420D-BC2C-55F539E9A077}" destId="{894BACB3-6C4B-4DD0-A8CF-D7842247300B}" srcOrd="0" destOrd="0" presId="urn:microsoft.com/office/officeart/2018/2/layout/IconVerticalSolidList"/>
    <dgm:cxn modelId="{1AF04975-1B01-4708-87D4-1744C06C5776}" type="presParOf" srcId="{894BACB3-6C4B-4DD0-A8CF-D7842247300B}" destId="{B0025E74-7C01-44A2-82A3-5161F7108C49}" srcOrd="0" destOrd="0" presId="urn:microsoft.com/office/officeart/2018/2/layout/IconVerticalSolidList"/>
    <dgm:cxn modelId="{2AC725D7-26A8-4BF6-8A96-9B2ED56A6ABA}" type="presParOf" srcId="{894BACB3-6C4B-4DD0-A8CF-D7842247300B}" destId="{966C32F1-1C8D-48FB-9EE5-6706625D596F}" srcOrd="1" destOrd="0" presId="urn:microsoft.com/office/officeart/2018/2/layout/IconVerticalSolidList"/>
    <dgm:cxn modelId="{B3BE197F-8CD7-4C62-823A-E16D500EE6A7}" type="presParOf" srcId="{894BACB3-6C4B-4DD0-A8CF-D7842247300B}" destId="{7C520D1F-81F6-482D-808F-C06D7D4E1E5B}" srcOrd="2" destOrd="0" presId="urn:microsoft.com/office/officeart/2018/2/layout/IconVerticalSolidList"/>
    <dgm:cxn modelId="{D0B5B2E8-1D22-4CB4-A45E-274701249D74}" type="presParOf" srcId="{894BACB3-6C4B-4DD0-A8CF-D7842247300B}" destId="{F4784117-B01E-4ED9-A580-6E9EDB119436}" srcOrd="3" destOrd="0" presId="urn:microsoft.com/office/officeart/2018/2/layout/IconVerticalSolidList"/>
    <dgm:cxn modelId="{C1E6C268-6143-4160-9E28-313D8981A66A}" type="presParOf" srcId="{6E6FD41C-9A6B-420D-BC2C-55F539E9A077}" destId="{9256CA9A-BC1E-4094-AEE5-9607CDCBFFBF}" srcOrd="1" destOrd="0" presId="urn:microsoft.com/office/officeart/2018/2/layout/IconVerticalSolidList"/>
    <dgm:cxn modelId="{F438800B-F2F8-4333-961B-5D5A10BA86A7}" type="presParOf" srcId="{6E6FD41C-9A6B-420D-BC2C-55F539E9A077}" destId="{6BA1350D-72DD-4564-BD1F-30CEE952DD97}" srcOrd="2" destOrd="0" presId="urn:microsoft.com/office/officeart/2018/2/layout/IconVerticalSolidList"/>
    <dgm:cxn modelId="{12D7B06F-8DA4-4200-ABEF-6B9D8E7740CE}" type="presParOf" srcId="{6BA1350D-72DD-4564-BD1F-30CEE952DD97}" destId="{0CADF79F-65C3-402A-9F75-22190A2A1AC1}" srcOrd="0" destOrd="0" presId="urn:microsoft.com/office/officeart/2018/2/layout/IconVerticalSolidList"/>
    <dgm:cxn modelId="{5D56EAC1-F1D8-4267-BC4B-85952FFAA953}" type="presParOf" srcId="{6BA1350D-72DD-4564-BD1F-30CEE952DD97}" destId="{CBFD3F84-9E5E-4CE3-9189-6035B2370B9A}" srcOrd="1" destOrd="0" presId="urn:microsoft.com/office/officeart/2018/2/layout/IconVerticalSolidList"/>
    <dgm:cxn modelId="{E1C333FC-47A6-478D-83C7-2BBB67225C65}" type="presParOf" srcId="{6BA1350D-72DD-4564-BD1F-30CEE952DD97}" destId="{DCAEC812-ED5A-4D02-9B37-D3FCE6EDC0F6}" srcOrd="2" destOrd="0" presId="urn:microsoft.com/office/officeart/2018/2/layout/IconVerticalSolidList"/>
    <dgm:cxn modelId="{6DD50B4E-808E-486F-9326-1645F7FC113E}" type="presParOf" srcId="{6BA1350D-72DD-4564-BD1F-30CEE952DD97}" destId="{A5EF63E0-1F4C-4036-8E8C-F61469FED1DB}" srcOrd="3" destOrd="0" presId="urn:microsoft.com/office/officeart/2018/2/layout/IconVerticalSolidList"/>
    <dgm:cxn modelId="{DB9F6745-9C05-4029-B7AC-75CE6FF97763}" type="presParOf" srcId="{6E6FD41C-9A6B-420D-BC2C-55F539E9A077}" destId="{574BBAB3-99BA-4363-8F05-B69A522E949E}" srcOrd="3" destOrd="0" presId="urn:microsoft.com/office/officeart/2018/2/layout/IconVerticalSolidList"/>
    <dgm:cxn modelId="{C6B72C73-4BA3-4D08-ABFA-48D40E745D0C}" type="presParOf" srcId="{6E6FD41C-9A6B-420D-BC2C-55F539E9A077}" destId="{CF5F5E84-4EB3-46D6-B220-9A143BF707C2}" srcOrd="4" destOrd="0" presId="urn:microsoft.com/office/officeart/2018/2/layout/IconVerticalSolidList"/>
    <dgm:cxn modelId="{E0A004DE-E7E8-4C61-88D0-815866297291}" type="presParOf" srcId="{CF5F5E84-4EB3-46D6-B220-9A143BF707C2}" destId="{E658A6D2-5398-4BF3-9229-A6D90E615DC8}" srcOrd="0" destOrd="0" presId="urn:microsoft.com/office/officeart/2018/2/layout/IconVerticalSolidList"/>
    <dgm:cxn modelId="{CD440273-B3D7-40F7-8B57-9CFBD956B3D0}" type="presParOf" srcId="{CF5F5E84-4EB3-46D6-B220-9A143BF707C2}" destId="{F477E758-2186-4E20-A554-6F4565ECB9FD}" srcOrd="1" destOrd="0" presId="urn:microsoft.com/office/officeart/2018/2/layout/IconVerticalSolidList"/>
    <dgm:cxn modelId="{DFFF6467-47E6-480F-BE16-6D38BED2BC12}" type="presParOf" srcId="{CF5F5E84-4EB3-46D6-B220-9A143BF707C2}" destId="{FABC0739-E239-4FA1-B59D-2D82D25811D7}" srcOrd="2" destOrd="0" presId="urn:microsoft.com/office/officeart/2018/2/layout/IconVerticalSolidList"/>
    <dgm:cxn modelId="{B978F0CA-17CF-4122-957F-4497E1BE839D}" type="presParOf" srcId="{CF5F5E84-4EB3-46D6-B220-9A143BF707C2}" destId="{D03FEE39-A2FC-4807-ADCB-9E6F3FFD2289}" srcOrd="3" destOrd="0" presId="urn:microsoft.com/office/officeart/2018/2/layout/IconVerticalSolidList"/>
    <dgm:cxn modelId="{D7EF20A7-A5FF-4771-8842-F4A425855880}" type="presParOf" srcId="{6E6FD41C-9A6B-420D-BC2C-55F539E9A077}" destId="{0928CE63-26AB-4839-A745-77420EF4C8E2}" srcOrd="5" destOrd="0" presId="urn:microsoft.com/office/officeart/2018/2/layout/IconVerticalSolidList"/>
    <dgm:cxn modelId="{A0EF223E-A6E3-482F-AEB8-5ECC2DFB1007}" type="presParOf" srcId="{6E6FD41C-9A6B-420D-BC2C-55F539E9A077}" destId="{A4F7C74E-E35C-474D-BBEB-5B1DAACC9493}" srcOrd="6" destOrd="0" presId="urn:microsoft.com/office/officeart/2018/2/layout/IconVerticalSolidList"/>
    <dgm:cxn modelId="{31EF3B33-A0BE-45EB-84C4-1019826F05DE}" type="presParOf" srcId="{A4F7C74E-E35C-474D-BBEB-5B1DAACC9493}" destId="{AE1BE457-F509-4A72-8991-0B00A96EDA4A}" srcOrd="0" destOrd="0" presId="urn:microsoft.com/office/officeart/2018/2/layout/IconVerticalSolidList"/>
    <dgm:cxn modelId="{198856B7-58B6-444F-8DDC-489972B409DB}" type="presParOf" srcId="{A4F7C74E-E35C-474D-BBEB-5B1DAACC9493}" destId="{548323D6-D7BB-4184-B442-97748F9D43DD}" srcOrd="1" destOrd="0" presId="urn:microsoft.com/office/officeart/2018/2/layout/IconVerticalSolidList"/>
    <dgm:cxn modelId="{4E15BACD-80D9-4BD2-9474-E118D01596C6}" type="presParOf" srcId="{A4F7C74E-E35C-474D-BBEB-5B1DAACC9493}" destId="{2C65C0D8-E57E-4A89-A84A-A3974CD36D0E}" srcOrd="2" destOrd="0" presId="urn:microsoft.com/office/officeart/2018/2/layout/IconVerticalSolidList"/>
    <dgm:cxn modelId="{9A551BDD-C4C0-4B4D-AF87-02013BFB6BC9}" type="presParOf" srcId="{A4F7C74E-E35C-474D-BBEB-5B1DAACC9493}" destId="{AA025F8A-729B-4A1C-AFE9-F3AFA025EB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8866C-828A-4E4F-B214-CDCC85D9CCC5}">
      <dsp:nvSpPr>
        <dsp:cNvPr id="0" name=""/>
        <dsp:cNvSpPr/>
      </dsp:nvSpPr>
      <dsp:spPr>
        <a:xfrm>
          <a:off x="85120" y="162"/>
          <a:ext cx="4596484" cy="29187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7D9F47-6781-4F5E-8BC1-8D41E0FF8C4F}">
      <dsp:nvSpPr>
        <dsp:cNvPr id="0" name=""/>
        <dsp:cNvSpPr/>
      </dsp:nvSpPr>
      <dsp:spPr>
        <a:xfrm>
          <a:off x="595840"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goal of the project to meet requirements at every level for both the Admin and the user. This application is going to help the users (restaurants) maintain the orders, the list of goods which have been ordered, delivered or have been put into a pending list.  </a:t>
          </a:r>
        </a:p>
      </dsp:txBody>
      <dsp:txXfrm>
        <a:off x="681328" y="570834"/>
        <a:ext cx="4425508" cy="2747791"/>
      </dsp:txXfrm>
    </dsp:sp>
    <dsp:sp modelId="{30F8D04E-9E4C-4F89-A0FA-9C9A2A58573F}">
      <dsp:nvSpPr>
        <dsp:cNvPr id="0" name=""/>
        <dsp:cNvSpPr/>
      </dsp:nvSpPr>
      <dsp:spPr>
        <a:xfrm>
          <a:off x="5703045" y="162"/>
          <a:ext cx="4596484" cy="29187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C998B5-F6B7-4033-AC05-5833DC4C7E4E}">
      <dsp:nvSpPr>
        <dsp:cNvPr id="0" name=""/>
        <dsp:cNvSpPr/>
      </dsp:nvSpPr>
      <dsp:spPr>
        <a:xfrm>
          <a:off x="6213765"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application aims to resolve issues of maintaining manual invoice by replacing it with automatic invoice generation which would then be send to the registered mails automatically. Special notifications would be sent to the customers regarding unauthorized login attempts or delivery updates etc.</a:t>
          </a:r>
        </a:p>
      </dsp:txBody>
      <dsp:txXfrm>
        <a:off x="6299253" y="570834"/>
        <a:ext cx="4425508" cy="27477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25E74-7C01-44A2-82A3-5161F7108C49}">
      <dsp:nvSpPr>
        <dsp:cNvPr id="0" name=""/>
        <dsp:cNvSpPr/>
      </dsp:nvSpPr>
      <dsp:spPr>
        <a:xfrm>
          <a:off x="0" y="1412"/>
          <a:ext cx="10895369" cy="7160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6C32F1-1C8D-48FB-9EE5-6706625D596F}">
      <dsp:nvSpPr>
        <dsp:cNvPr id="0" name=""/>
        <dsp:cNvSpPr/>
      </dsp:nvSpPr>
      <dsp:spPr>
        <a:xfrm>
          <a:off x="216618" y="162534"/>
          <a:ext cx="393852" cy="3938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784117-B01E-4ED9-A580-6E9EDB119436}">
      <dsp:nvSpPr>
        <dsp:cNvPr id="0" name=""/>
        <dsp:cNvSpPr/>
      </dsp:nvSpPr>
      <dsp:spPr>
        <a:xfrm>
          <a:off x="827089" y="1412"/>
          <a:ext cx="10068280" cy="7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87" tIns="75787" rIns="75787" bIns="75787" numCol="1" spcCol="1270" anchor="ctr" anchorCtr="0">
          <a:noAutofit/>
        </a:bodyPr>
        <a:lstStyle/>
        <a:p>
          <a:pPr marL="0" lvl="0" indent="0" algn="l" defTabSz="844550">
            <a:lnSpc>
              <a:spcPct val="100000"/>
            </a:lnSpc>
            <a:spcBef>
              <a:spcPct val="0"/>
            </a:spcBef>
            <a:spcAft>
              <a:spcPct val="35000"/>
            </a:spcAft>
            <a:buNone/>
          </a:pPr>
          <a:r>
            <a:rPr lang="en-CA" sz="1900" kern="1200"/>
            <a:t>Hosting the external node application on firebase</a:t>
          </a:r>
          <a:endParaRPr lang="en-US" sz="1900" kern="1200"/>
        </a:p>
      </dsp:txBody>
      <dsp:txXfrm>
        <a:off x="827089" y="1412"/>
        <a:ext cx="10068280" cy="716094"/>
      </dsp:txXfrm>
    </dsp:sp>
    <dsp:sp modelId="{0CADF79F-65C3-402A-9F75-22190A2A1AC1}">
      <dsp:nvSpPr>
        <dsp:cNvPr id="0" name=""/>
        <dsp:cNvSpPr/>
      </dsp:nvSpPr>
      <dsp:spPr>
        <a:xfrm>
          <a:off x="0" y="896531"/>
          <a:ext cx="10895369" cy="7160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D3F84-9E5E-4CE3-9189-6035B2370B9A}">
      <dsp:nvSpPr>
        <dsp:cNvPr id="0" name=""/>
        <dsp:cNvSpPr/>
      </dsp:nvSpPr>
      <dsp:spPr>
        <a:xfrm>
          <a:off x="216618" y="1057653"/>
          <a:ext cx="393852" cy="3938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EF63E0-1F4C-4036-8E8C-F61469FED1DB}">
      <dsp:nvSpPr>
        <dsp:cNvPr id="0" name=""/>
        <dsp:cNvSpPr/>
      </dsp:nvSpPr>
      <dsp:spPr>
        <a:xfrm>
          <a:off x="827089" y="896531"/>
          <a:ext cx="10068280" cy="7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87" tIns="75787" rIns="75787" bIns="75787" numCol="1" spcCol="1270" anchor="ctr" anchorCtr="0">
          <a:noAutofit/>
        </a:bodyPr>
        <a:lstStyle/>
        <a:p>
          <a:pPr marL="0" lvl="0" indent="0" algn="l" defTabSz="844550">
            <a:lnSpc>
              <a:spcPct val="100000"/>
            </a:lnSpc>
            <a:spcBef>
              <a:spcPct val="0"/>
            </a:spcBef>
            <a:spcAft>
              <a:spcPct val="35000"/>
            </a:spcAft>
            <a:buNone/>
          </a:pPr>
          <a:r>
            <a:rPr lang="en-CA" sz="1900" kern="1200" dirty="0"/>
            <a:t>Search button iteration from all the items.</a:t>
          </a:r>
          <a:endParaRPr lang="en-US" sz="1900" kern="1200" dirty="0"/>
        </a:p>
      </dsp:txBody>
      <dsp:txXfrm>
        <a:off x="827089" y="896531"/>
        <a:ext cx="10068280" cy="716094"/>
      </dsp:txXfrm>
    </dsp:sp>
    <dsp:sp modelId="{E658A6D2-5398-4BF3-9229-A6D90E615DC8}">
      <dsp:nvSpPr>
        <dsp:cNvPr id="0" name=""/>
        <dsp:cNvSpPr/>
      </dsp:nvSpPr>
      <dsp:spPr>
        <a:xfrm>
          <a:off x="0" y="1791650"/>
          <a:ext cx="10895369" cy="7160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7E758-2186-4E20-A554-6F4565ECB9FD}">
      <dsp:nvSpPr>
        <dsp:cNvPr id="0" name=""/>
        <dsp:cNvSpPr/>
      </dsp:nvSpPr>
      <dsp:spPr>
        <a:xfrm>
          <a:off x="216618" y="1952771"/>
          <a:ext cx="393852" cy="3938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3FEE39-A2FC-4807-ADCB-9E6F3FFD2289}">
      <dsp:nvSpPr>
        <dsp:cNvPr id="0" name=""/>
        <dsp:cNvSpPr/>
      </dsp:nvSpPr>
      <dsp:spPr>
        <a:xfrm>
          <a:off x="827089" y="1791650"/>
          <a:ext cx="10068280" cy="7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87" tIns="75787" rIns="75787" bIns="75787" numCol="1" spcCol="1270" anchor="ctr" anchorCtr="0">
          <a:noAutofit/>
        </a:bodyPr>
        <a:lstStyle/>
        <a:p>
          <a:pPr marL="0" lvl="0" indent="0" algn="l" defTabSz="844550">
            <a:lnSpc>
              <a:spcPct val="100000"/>
            </a:lnSpc>
            <a:spcBef>
              <a:spcPct val="0"/>
            </a:spcBef>
            <a:spcAft>
              <a:spcPct val="35000"/>
            </a:spcAft>
            <a:buNone/>
          </a:pPr>
          <a:r>
            <a:rPr lang="en-CA" sz="1900" kern="1200" dirty="0"/>
            <a:t>Cart complexity for deleting updating, total sum and reflecting that in the database.</a:t>
          </a:r>
          <a:endParaRPr lang="en-US" sz="1900" kern="1200" dirty="0"/>
        </a:p>
      </dsp:txBody>
      <dsp:txXfrm>
        <a:off x="827089" y="1791650"/>
        <a:ext cx="10068280" cy="716094"/>
      </dsp:txXfrm>
    </dsp:sp>
    <dsp:sp modelId="{AE1BE457-F509-4A72-8991-0B00A96EDA4A}">
      <dsp:nvSpPr>
        <dsp:cNvPr id="0" name=""/>
        <dsp:cNvSpPr/>
      </dsp:nvSpPr>
      <dsp:spPr>
        <a:xfrm>
          <a:off x="0" y="2686769"/>
          <a:ext cx="10895369" cy="7160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323D6-D7BB-4184-B442-97748F9D43DD}">
      <dsp:nvSpPr>
        <dsp:cNvPr id="0" name=""/>
        <dsp:cNvSpPr/>
      </dsp:nvSpPr>
      <dsp:spPr>
        <a:xfrm>
          <a:off x="216618" y="2847890"/>
          <a:ext cx="393852" cy="3938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025F8A-729B-4A1C-AFE9-F3AFA025EB33}">
      <dsp:nvSpPr>
        <dsp:cNvPr id="0" name=""/>
        <dsp:cNvSpPr/>
      </dsp:nvSpPr>
      <dsp:spPr>
        <a:xfrm>
          <a:off x="827089" y="2686769"/>
          <a:ext cx="10068280" cy="7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87" tIns="75787" rIns="75787" bIns="75787" numCol="1" spcCol="1270" anchor="ctr" anchorCtr="0">
          <a:noAutofit/>
        </a:bodyPr>
        <a:lstStyle/>
        <a:p>
          <a:pPr marL="0" lvl="0" indent="0" algn="l" defTabSz="844550">
            <a:lnSpc>
              <a:spcPct val="100000"/>
            </a:lnSpc>
            <a:spcBef>
              <a:spcPct val="0"/>
            </a:spcBef>
            <a:spcAft>
              <a:spcPct val="35000"/>
            </a:spcAft>
            <a:buNone/>
          </a:pPr>
          <a:r>
            <a:rPr lang="en-CA" sz="1900" kern="1200" dirty="0"/>
            <a:t>One file shows two views by updating the address.</a:t>
          </a:r>
          <a:endParaRPr lang="en-US" sz="1900" kern="1200" dirty="0"/>
        </a:p>
      </dsp:txBody>
      <dsp:txXfrm>
        <a:off x="827089" y="2686769"/>
        <a:ext cx="10068280" cy="7160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1699B-F27B-44D7-9086-56AB35EF0883}" type="datetimeFigureOut">
              <a:rPr lang="en-CA" smtClean="0"/>
              <a:t>2020-06-28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F6182-14CD-4836-A692-8FD39FB66BFA}" type="slidenum">
              <a:rPr lang="en-CA" smtClean="0"/>
              <a:t>‹#›</a:t>
            </a:fld>
            <a:endParaRPr lang="en-CA"/>
          </a:p>
        </p:txBody>
      </p:sp>
    </p:spTree>
    <p:extLst>
      <p:ext uri="{BB962C8B-B14F-4D97-AF65-F5344CB8AC3E}">
        <p14:creationId xmlns:p14="http://schemas.microsoft.com/office/powerpoint/2010/main" val="284545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9F6182-14CD-4836-A692-8FD39FB66BFA}" type="slidenum">
              <a:rPr lang="en-CA" smtClean="0"/>
              <a:t>11</a:t>
            </a:fld>
            <a:endParaRPr lang="en-CA"/>
          </a:p>
        </p:txBody>
      </p:sp>
    </p:spTree>
    <p:extLst>
      <p:ext uri="{BB962C8B-B14F-4D97-AF65-F5344CB8AC3E}">
        <p14:creationId xmlns:p14="http://schemas.microsoft.com/office/powerpoint/2010/main" val="739362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84069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03485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8260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73053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00910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05202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35408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7791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6/25/2020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616439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3690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2599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651255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33538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79927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8343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572761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75351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27105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14725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67076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576981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3472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1966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10002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8071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4038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04307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69791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6/25/2020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1635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4.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6/25/2020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472907763"/>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83" r:id="rId6"/>
    <p:sldLayoutId id="2147483893" r:id="rId7"/>
    <p:sldLayoutId id="2147483892" r:id="rId8"/>
    <p:sldLayoutId id="2147483891" r:id="rId9"/>
    <p:sldLayoutId id="2147483881" r:id="rId10"/>
    <p:sldLayoutId id="2147483882" r:id="rId11"/>
    <p:sldLayoutId id="2147483884"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04E684-10F4-4CC3-A0B9-F03AA7BE37CF}" type="datetimeFigureOut">
              <a:rPr lang="en-US" smtClean="0"/>
              <a:t>6/25/2020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956802534"/>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gif"/><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github.com/Rashmeet14/finalproject2020.gi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4.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4.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9" name="Picture 62">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0" name="Picture 6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1" name="Oval 6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2" name="Picture 6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3" name="Picture 70">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4" name="Rectangle 7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5" name="Rectangle 74">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screenshot of a cell phone&#10;&#10;Description automatically generated">
            <a:extLst>
              <a:ext uri="{FF2B5EF4-FFF2-40B4-BE49-F238E27FC236}">
                <a16:creationId xmlns:a16="http://schemas.microsoft.com/office/drawing/2014/main" id="{A6417740-E402-47FF-9ADB-FF69098D9A2C}"/>
              </a:ext>
            </a:extLst>
          </p:cNvPr>
          <p:cNvPicPr>
            <a:picLocks noChangeAspect="1"/>
          </p:cNvPicPr>
          <p:nvPr/>
        </p:nvPicPr>
        <p:blipFill rotWithShape="1">
          <a:blip r:embed="rId7">
            <a:extLst>
              <a:ext uri="{28A0092B-C50C-407E-A947-70E740481C1C}">
                <a14:useLocalDpi xmlns:a14="http://schemas.microsoft.com/office/drawing/2010/main" val="0"/>
              </a:ext>
            </a:extLst>
          </a:blip>
          <a:srcRect t="21094" r="1" b="21096"/>
          <a:stretch/>
        </p:blipFill>
        <p:spPr>
          <a:xfrm>
            <a:off x="643467" y="689200"/>
            <a:ext cx="9478540" cy="5479601"/>
          </a:xfrm>
          <a:prstGeom prst="rect">
            <a:avLst/>
          </a:prstGeom>
        </p:spPr>
      </p:pic>
      <p:sp>
        <p:nvSpPr>
          <p:cNvPr id="86" name="Rectangle 76">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8893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7BED313-2FA6-4C31-A68B-27523222DF6D}"/>
              </a:ext>
            </a:extLst>
          </p:cNvPr>
          <p:cNvSpPr>
            <a:spLocks noGrp="1"/>
          </p:cNvSpPr>
          <p:nvPr>
            <p:ph type="title"/>
          </p:nvPr>
        </p:nvSpPr>
        <p:spPr>
          <a:xfrm>
            <a:off x="653143" y="1645920"/>
            <a:ext cx="3991493" cy="1783080"/>
          </a:xfrm>
        </p:spPr>
        <p:txBody>
          <a:bodyPr>
            <a:normAutofit/>
          </a:bodyPr>
          <a:lstStyle/>
          <a:p>
            <a:pPr algn="r"/>
            <a:r>
              <a:rPr lang="en-CA" dirty="0">
                <a:solidFill>
                  <a:srgbClr val="FFFFFF"/>
                </a:solidFill>
              </a:rPr>
              <a:t>Video</a:t>
            </a:r>
            <a:br>
              <a:rPr lang="en-CA" dirty="0">
                <a:solidFill>
                  <a:srgbClr val="FFFFFF"/>
                </a:solidFill>
              </a:rPr>
            </a:br>
            <a:r>
              <a:rPr lang="en-CA" dirty="0">
                <a:solidFill>
                  <a:srgbClr val="FFFFFF"/>
                </a:solidFill>
              </a:rPr>
              <a:t>(Admin Side)     </a:t>
            </a:r>
          </a:p>
        </p:txBody>
      </p:sp>
      <p:pic>
        <p:nvPicPr>
          <p:cNvPr id="5" name="WhatsApp Video 2020-06-29 at 12.06.54 AM (1)">
            <a:hlinkClick r:id="" action="ppaction://media"/>
            <a:extLst>
              <a:ext uri="{FF2B5EF4-FFF2-40B4-BE49-F238E27FC236}">
                <a16:creationId xmlns:a16="http://schemas.microsoft.com/office/drawing/2014/main" id="{ED2AFD4D-30C6-4EEF-BEC2-4A457A3BCA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98559" y="929415"/>
            <a:ext cx="3172598" cy="5339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23280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1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59F4-EC46-48B9-8CCE-E409D71835D9}"/>
              </a:ext>
            </a:extLst>
          </p:cNvPr>
          <p:cNvSpPr>
            <a:spLocks noGrp="1"/>
          </p:cNvSpPr>
          <p:nvPr>
            <p:ph type="title"/>
          </p:nvPr>
        </p:nvSpPr>
        <p:spPr>
          <a:xfrm>
            <a:off x="646111" y="452718"/>
            <a:ext cx="9404723" cy="779734"/>
          </a:xfrm>
        </p:spPr>
        <p:txBody>
          <a:bodyPr>
            <a:normAutofit/>
          </a:bodyPr>
          <a:lstStyle/>
          <a:p>
            <a:r>
              <a:rPr lang="en-CA" dirty="0"/>
              <a:t>Screens explanation</a:t>
            </a:r>
          </a:p>
        </p:txBody>
      </p:sp>
      <p:sp>
        <p:nvSpPr>
          <p:cNvPr id="11" name="Content Placeholder 10">
            <a:extLst>
              <a:ext uri="{FF2B5EF4-FFF2-40B4-BE49-F238E27FC236}">
                <a16:creationId xmlns:a16="http://schemas.microsoft.com/office/drawing/2014/main" id="{6EDBFF0B-2A9B-4256-862F-33E9D267E484}"/>
              </a:ext>
            </a:extLst>
          </p:cNvPr>
          <p:cNvSpPr>
            <a:spLocks noGrp="1"/>
          </p:cNvSpPr>
          <p:nvPr>
            <p:ph idx="1"/>
          </p:nvPr>
        </p:nvSpPr>
        <p:spPr>
          <a:xfrm>
            <a:off x="8874013" y="1961322"/>
            <a:ext cx="2917610" cy="4049734"/>
          </a:xfrm>
          <a:custGeom>
            <a:avLst/>
            <a:gdLst>
              <a:gd name="connsiteX0" fmla="*/ 0 w 2917610"/>
              <a:gd name="connsiteY0" fmla="*/ 0 h 4049734"/>
              <a:gd name="connsiteX1" fmla="*/ 525170 w 2917610"/>
              <a:gd name="connsiteY1" fmla="*/ 0 h 4049734"/>
              <a:gd name="connsiteX2" fmla="*/ 1167044 w 2917610"/>
              <a:gd name="connsiteY2" fmla="*/ 0 h 4049734"/>
              <a:gd name="connsiteX3" fmla="*/ 1721390 w 2917610"/>
              <a:gd name="connsiteY3" fmla="*/ 0 h 4049734"/>
              <a:gd name="connsiteX4" fmla="*/ 2246560 w 2917610"/>
              <a:gd name="connsiteY4" fmla="*/ 0 h 4049734"/>
              <a:gd name="connsiteX5" fmla="*/ 2917610 w 2917610"/>
              <a:gd name="connsiteY5" fmla="*/ 0 h 4049734"/>
              <a:gd name="connsiteX6" fmla="*/ 2917610 w 2917610"/>
              <a:gd name="connsiteY6" fmla="*/ 457041 h 4049734"/>
              <a:gd name="connsiteX7" fmla="*/ 2917610 w 2917610"/>
              <a:gd name="connsiteY7" fmla="*/ 1035575 h 4049734"/>
              <a:gd name="connsiteX8" fmla="*/ 2917610 w 2917610"/>
              <a:gd name="connsiteY8" fmla="*/ 1573611 h 4049734"/>
              <a:gd name="connsiteX9" fmla="*/ 2917610 w 2917610"/>
              <a:gd name="connsiteY9" fmla="*/ 2192642 h 4049734"/>
              <a:gd name="connsiteX10" fmla="*/ 2917610 w 2917610"/>
              <a:gd name="connsiteY10" fmla="*/ 2771175 h 4049734"/>
              <a:gd name="connsiteX11" fmla="*/ 2917610 w 2917610"/>
              <a:gd name="connsiteY11" fmla="*/ 3430703 h 4049734"/>
              <a:gd name="connsiteX12" fmla="*/ 2917610 w 2917610"/>
              <a:gd name="connsiteY12" fmla="*/ 4049734 h 4049734"/>
              <a:gd name="connsiteX13" fmla="*/ 2334088 w 2917610"/>
              <a:gd name="connsiteY13" fmla="*/ 4049734 h 4049734"/>
              <a:gd name="connsiteX14" fmla="*/ 1692214 w 2917610"/>
              <a:gd name="connsiteY14" fmla="*/ 4049734 h 4049734"/>
              <a:gd name="connsiteX15" fmla="*/ 1079516 w 2917610"/>
              <a:gd name="connsiteY15" fmla="*/ 4049734 h 4049734"/>
              <a:gd name="connsiteX16" fmla="*/ 0 w 2917610"/>
              <a:gd name="connsiteY16" fmla="*/ 4049734 h 4049734"/>
              <a:gd name="connsiteX17" fmla="*/ 0 w 2917610"/>
              <a:gd name="connsiteY17" fmla="*/ 3390206 h 4049734"/>
              <a:gd name="connsiteX18" fmla="*/ 0 w 2917610"/>
              <a:gd name="connsiteY18" fmla="*/ 2933164 h 4049734"/>
              <a:gd name="connsiteX19" fmla="*/ 0 w 2917610"/>
              <a:gd name="connsiteY19" fmla="*/ 2395128 h 4049734"/>
              <a:gd name="connsiteX20" fmla="*/ 0 w 2917610"/>
              <a:gd name="connsiteY20" fmla="*/ 1776098 h 4049734"/>
              <a:gd name="connsiteX21" fmla="*/ 0 w 2917610"/>
              <a:gd name="connsiteY21" fmla="*/ 1278559 h 4049734"/>
              <a:gd name="connsiteX22" fmla="*/ 0 w 2917610"/>
              <a:gd name="connsiteY22" fmla="*/ 619031 h 4049734"/>
              <a:gd name="connsiteX23" fmla="*/ 0 w 2917610"/>
              <a:gd name="connsiteY23" fmla="*/ 0 h 404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7610" h="4049734" extrusionOk="0">
                <a:moveTo>
                  <a:pt x="0" y="0"/>
                </a:moveTo>
                <a:cubicBezTo>
                  <a:pt x="236639" y="-11192"/>
                  <a:pt x="303282" y="49938"/>
                  <a:pt x="525170" y="0"/>
                </a:cubicBezTo>
                <a:cubicBezTo>
                  <a:pt x="747058" y="-49938"/>
                  <a:pt x="881270" y="52962"/>
                  <a:pt x="1167044" y="0"/>
                </a:cubicBezTo>
                <a:cubicBezTo>
                  <a:pt x="1452818" y="-52962"/>
                  <a:pt x="1601811" y="36296"/>
                  <a:pt x="1721390" y="0"/>
                </a:cubicBezTo>
                <a:cubicBezTo>
                  <a:pt x="1840969" y="-36296"/>
                  <a:pt x="2140206" y="37526"/>
                  <a:pt x="2246560" y="0"/>
                </a:cubicBezTo>
                <a:cubicBezTo>
                  <a:pt x="2352914" y="-37526"/>
                  <a:pt x="2714462" y="25795"/>
                  <a:pt x="2917610" y="0"/>
                </a:cubicBezTo>
                <a:cubicBezTo>
                  <a:pt x="2958265" y="171762"/>
                  <a:pt x="2880863" y="240273"/>
                  <a:pt x="2917610" y="457041"/>
                </a:cubicBezTo>
                <a:cubicBezTo>
                  <a:pt x="2954357" y="673809"/>
                  <a:pt x="2861776" y="846170"/>
                  <a:pt x="2917610" y="1035575"/>
                </a:cubicBezTo>
                <a:cubicBezTo>
                  <a:pt x="2973444" y="1224980"/>
                  <a:pt x="2874058" y="1389945"/>
                  <a:pt x="2917610" y="1573611"/>
                </a:cubicBezTo>
                <a:cubicBezTo>
                  <a:pt x="2961162" y="1757277"/>
                  <a:pt x="2896365" y="2005242"/>
                  <a:pt x="2917610" y="2192642"/>
                </a:cubicBezTo>
                <a:cubicBezTo>
                  <a:pt x="2938855" y="2380042"/>
                  <a:pt x="2855038" y="2626364"/>
                  <a:pt x="2917610" y="2771175"/>
                </a:cubicBezTo>
                <a:cubicBezTo>
                  <a:pt x="2980182" y="2915986"/>
                  <a:pt x="2890957" y="3170824"/>
                  <a:pt x="2917610" y="3430703"/>
                </a:cubicBezTo>
                <a:cubicBezTo>
                  <a:pt x="2944263" y="3690582"/>
                  <a:pt x="2885816" y="3801605"/>
                  <a:pt x="2917610" y="4049734"/>
                </a:cubicBezTo>
                <a:cubicBezTo>
                  <a:pt x="2724517" y="4054568"/>
                  <a:pt x="2538811" y="3984621"/>
                  <a:pt x="2334088" y="4049734"/>
                </a:cubicBezTo>
                <a:cubicBezTo>
                  <a:pt x="2129365" y="4114847"/>
                  <a:pt x="1884003" y="4029724"/>
                  <a:pt x="1692214" y="4049734"/>
                </a:cubicBezTo>
                <a:cubicBezTo>
                  <a:pt x="1500425" y="4069744"/>
                  <a:pt x="1362748" y="3988010"/>
                  <a:pt x="1079516" y="4049734"/>
                </a:cubicBezTo>
                <a:cubicBezTo>
                  <a:pt x="796284" y="4111458"/>
                  <a:pt x="455579" y="4031166"/>
                  <a:pt x="0" y="4049734"/>
                </a:cubicBezTo>
                <a:cubicBezTo>
                  <a:pt x="-12084" y="3850823"/>
                  <a:pt x="60171" y="3701260"/>
                  <a:pt x="0" y="3390206"/>
                </a:cubicBezTo>
                <a:cubicBezTo>
                  <a:pt x="-60171" y="3079152"/>
                  <a:pt x="28000" y="3033169"/>
                  <a:pt x="0" y="2933164"/>
                </a:cubicBezTo>
                <a:cubicBezTo>
                  <a:pt x="-28000" y="2833159"/>
                  <a:pt x="48689" y="2582168"/>
                  <a:pt x="0" y="2395128"/>
                </a:cubicBezTo>
                <a:cubicBezTo>
                  <a:pt x="-48689" y="2208088"/>
                  <a:pt x="25926" y="1934912"/>
                  <a:pt x="0" y="1776098"/>
                </a:cubicBezTo>
                <a:cubicBezTo>
                  <a:pt x="-25926" y="1617284"/>
                  <a:pt x="38082" y="1416670"/>
                  <a:pt x="0" y="1278559"/>
                </a:cubicBezTo>
                <a:cubicBezTo>
                  <a:pt x="-38082" y="1140448"/>
                  <a:pt x="60499" y="891253"/>
                  <a:pt x="0" y="619031"/>
                </a:cubicBezTo>
                <a:cubicBezTo>
                  <a:pt x="-60499" y="346809"/>
                  <a:pt x="37599" y="278658"/>
                  <a:pt x="0" y="0"/>
                </a:cubicBezTo>
                <a:close/>
              </a:path>
            </a:pathLst>
          </a:custGeom>
          <a:noFill/>
          <a:ln>
            <a:noFill/>
            <a:extLst>
              <a:ext uri="{C807C97D-BFC1-408E-A445-0C87EB9F89A2}">
                <ask:lineSketchStyleProps xmlns:ask="http://schemas.microsoft.com/office/drawing/2018/sketchyshapes" sd="2829164579">
                  <ask:type>
                    <ask:lineSketchScribble/>
                  </ask:type>
                </ask:lineSketchStyleProps>
              </a:ext>
            </a:extLst>
          </a:ln>
        </p:spPr>
        <p:txBody>
          <a:bodyPr>
            <a:noAutofit/>
          </a:bodyPr>
          <a:lstStyle/>
          <a:p>
            <a:r>
              <a:rPr lang="en-US" sz="1900" b="1" i="1" u="sng" dirty="0"/>
              <a:t>Sign Up Screen</a:t>
            </a:r>
          </a:p>
          <a:p>
            <a:pPr marL="0" indent="0" algn="just">
              <a:buNone/>
            </a:pPr>
            <a:r>
              <a:rPr lang="en-US" sz="1800" dirty="0">
                <a:ln w="0"/>
                <a:effectLst>
                  <a:outerShdw blurRad="38100" dist="19050" dir="2700000" algn="tl" rotWithShape="0">
                    <a:schemeClr val="dk1">
                      <a:alpha val="40000"/>
                    </a:schemeClr>
                  </a:outerShdw>
                </a:effectLst>
              </a:rPr>
              <a:t>This screen is for the new users. The application requires the user to sign up with the credentials such as Name, Email,  Phone number, Address, Password etc. The terms and conditions of the application must be accepted   before signing up .</a:t>
            </a:r>
          </a:p>
        </p:txBody>
      </p:sp>
      <p:pic>
        <p:nvPicPr>
          <p:cNvPr id="7" name="Content Placeholder 6" descr="A screenshot of a cell phone&#10;&#10;Description automatically generated">
            <a:extLst>
              <a:ext uri="{FF2B5EF4-FFF2-40B4-BE49-F238E27FC236}">
                <a16:creationId xmlns:a16="http://schemas.microsoft.com/office/drawing/2014/main" id="{A95E889F-1BBF-4F39-BFB9-329D29DC9FA3}"/>
              </a:ext>
            </a:extLst>
          </p:cNvPr>
          <p:cNvPicPr>
            <a:picLocks noChangeAspect="1"/>
          </p:cNvPicPr>
          <p:nvPr/>
        </p:nvPicPr>
        <p:blipFill rotWithShape="1">
          <a:blip r:embed="rId4">
            <a:extLst>
              <a:ext uri="{28A0092B-C50C-407E-A947-70E740481C1C}">
                <a14:useLocalDpi xmlns:a14="http://schemas.microsoft.com/office/drawing/2010/main" val="0"/>
              </a:ext>
            </a:extLst>
          </a:blip>
          <a:srcRect t="50102" r="1" b="1"/>
          <a:stretch/>
        </p:blipFill>
        <p:spPr>
          <a:xfrm>
            <a:off x="6268601" y="1415843"/>
            <a:ext cx="2482545" cy="47489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Content Placeholder 4" descr="A picture containing drawing&#10;&#10;Description automatically generated">
            <a:extLst>
              <a:ext uri="{FF2B5EF4-FFF2-40B4-BE49-F238E27FC236}">
                <a16:creationId xmlns:a16="http://schemas.microsoft.com/office/drawing/2014/main" id="{05B099BD-E737-4621-8763-F285A263B477}"/>
              </a:ext>
            </a:extLst>
          </p:cNvPr>
          <p:cNvPicPr>
            <a:picLocks noChangeAspect="1"/>
          </p:cNvPicPr>
          <p:nvPr/>
        </p:nvPicPr>
        <p:blipFill rotWithShape="1">
          <a:blip r:embed="rId5">
            <a:extLst>
              <a:ext uri="{28A0092B-C50C-407E-A947-70E740481C1C}">
                <a14:useLocalDpi xmlns:a14="http://schemas.microsoft.com/office/drawing/2010/main" val="0"/>
              </a:ext>
            </a:extLst>
          </a:blip>
          <a:srcRect l="1" t="4445" r="-3" b="16857"/>
          <a:stretch/>
        </p:blipFill>
        <p:spPr>
          <a:xfrm>
            <a:off x="202295" y="1415844"/>
            <a:ext cx="2482544" cy="47489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6" name="Content Placeholder 10">
            <a:extLst>
              <a:ext uri="{FF2B5EF4-FFF2-40B4-BE49-F238E27FC236}">
                <a16:creationId xmlns:a16="http://schemas.microsoft.com/office/drawing/2014/main" id="{67F92DA6-2F2A-4908-98E1-2339577B3616}"/>
              </a:ext>
            </a:extLst>
          </p:cNvPr>
          <p:cNvSpPr txBox="1">
            <a:spLocks/>
          </p:cNvSpPr>
          <p:nvPr/>
        </p:nvSpPr>
        <p:spPr>
          <a:xfrm>
            <a:off x="3003214" y="1961322"/>
            <a:ext cx="2947012" cy="2809461"/>
          </a:xfrm>
          <a:custGeom>
            <a:avLst/>
            <a:gdLst>
              <a:gd name="connsiteX0" fmla="*/ 0 w 2947012"/>
              <a:gd name="connsiteY0" fmla="*/ 0 h 2809461"/>
              <a:gd name="connsiteX1" fmla="*/ 648343 w 2947012"/>
              <a:gd name="connsiteY1" fmla="*/ 0 h 2809461"/>
              <a:gd name="connsiteX2" fmla="*/ 1267215 w 2947012"/>
              <a:gd name="connsiteY2" fmla="*/ 0 h 2809461"/>
              <a:gd name="connsiteX3" fmla="*/ 1768207 w 2947012"/>
              <a:gd name="connsiteY3" fmla="*/ 0 h 2809461"/>
              <a:gd name="connsiteX4" fmla="*/ 2387080 w 2947012"/>
              <a:gd name="connsiteY4" fmla="*/ 0 h 2809461"/>
              <a:gd name="connsiteX5" fmla="*/ 2947012 w 2947012"/>
              <a:gd name="connsiteY5" fmla="*/ 0 h 2809461"/>
              <a:gd name="connsiteX6" fmla="*/ 2947012 w 2947012"/>
              <a:gd name="connsiteY6" fmla="*/ 561892 h 2809461"/>
              <a:gd name="connsiteX7" fmla="*/ 2947012 w 2947012"/>
              <a:gd name="connsiteY7" fmla="*/ 1179974 h 2809461"/>
              <a:gd name="connsiteX8" fmla="*/ 2947012 w 2947012"/>
              <a:gd name="connsiteY8" fmla="*/ 1769960 h 2809461"/>
              <a:gd name="connsiteX9" fmla="*/ 2947012 w 2947012"/>
              <a:gd name="connsiteY9" fmla="*/ 2809461 h 2809461"/>
              <a:gd name="connsiteX10" fmla="*/ 2416550 w 2947012"/>
              <a:gd name="connsiteY10" fmla="*/ 2809461 h 2809461"/>
              <a:gd name="connsiteX11" fmla="*/ 1856618 w 2947012"/>
              <a:gd name="connsiteY11" fmla="*/ 2809461 h 2809461"/>
              <a:gd name="connsiteX12" fmla="*/ 1208275 w 2947012"/>
              <a:gd name="connsiteY12" fmla="*/ 2809461 h 2809461"/>
              <a:gd name="connsiteX13" fmla="*/ 589402 w 2947012"/>
              <a:gd name="connsiteY13" fmla="*/ 2809461 h 2809461"/>
              <a:gd name="connsiteX14" fmla="*/ 0 w 2947012"/>
              <a:gd name="connsiteY14" fmla="*/ 2809461 h 2809461"/>
              <a:gd name="connsiteX15" fmla="*/ 0 w 2947012"/>
              <a:gd name="connsiteY15" fmla="*/ 2275663 h 2809461"/>
              <a:gd name="connsiteX16" fmla="*/ 0 w 2947012"/>
              <a:gd name="connsiteY16" fmla="*/ 1741866 h 2809461"/>
              <a:gd name="connsiteX17" fmla="*/ 0 w 2947012"/>
              <a:gd name="connsiteY17" fmla="*/ 1123784 h 2809461"/>
              <a:gd name="connsiteX18" fmla="*/ 0 w 2947012"/>
              <a:gd name="connsiteY18" fmla="*/ 618081 h 2809461"/>
              <a:gd name="connsiteX19" fmla="*/ 0 w 2947012"/>
              <a:gd name="connsiteY19" fmla="*/ 0 h 280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47012" h="2809461" extrusionOk="0">
                <a:moveTo>
                  <a:pt x="0" y="0"/>
                </a:moveTo>
                <a:cubicBezTo>
                  <a:pt x="191367" y="-76074"/>
                  <a:pt x="392624" y="69242"/>
                  <a:pt x="648343" y="0"/>
                </a:cubicBezTo>
                <a:cubicBezTo>
                  <a:pt x="904062" y="-69242"/>
                  <a:pt x="1079646" y="68054"/>
                  <a:pt x="1267215" y="0"/>
                </a:cubicBezTo>
                <a:cubicBezTo>
                  <a:pt x="1454784" y="-68054"/>
                  <a:pt x="1523330" y="28666"/>
                  <a:pt x="1768207" y="0"/>
                </a:cubicBezTo>
                <a:cubicBezTo>
                  <a:pt x="2013084" y="-28666"/>
                  <a:pt x="2161706" y="29900"/>
                  <a:pt x="2387080" y="0"/>
                </a:cubicBezTo>
                <a:cubicBezTo>
                  <a:pt x="2612454" y="-29900"/>
                  <a:pt x="2826901" y="56779"/>
                  <a:pt x="2947012" y="0"/>
                </a:cubicBezTo>
                <a:cubicBezTo>
                  <a:pt x="2965711" y="152739"/>
                  <a:pt x="2940046" y="300883"/>
                  <a:pt x="2947012" y="561892"/>
                </a:cubicBezTo>
                <a:cubicBezTo>
                  <a:pt x="2953978" y="822901"/>
                  <a:pt x="2936049" y="877690"/>
                  <a:pt x="2947012" y="1179974"/>
                </a:cubicBezTo>
                <a:cubicBezTo>
                  <a:pt x="2957975" y="1482258"/>
                  <a:pt x="2923855" y="1493336"/>
                  <a:pt x="2947012" y="1769960"/>
                </a:cubicBezTo>
                <a:cubicBezTo>
                  <a:pt x="2970169" y="2046584"/>
                  <a:pt x="2940866" y="2349005"/>
                  <a:pt x="2947012" y="2809461"/>
                </a:cubicBezTo>
                <a:cubicBezTo>
                  <a:pt x="2746661" y="2850569"/>
                  <a:pt x="2596568" y="2766649"/>
                  <a:pt x="2416550" y="2809461"/>
                </a:cubicBezTo>
                <a:cubicBezTo>
                  <a:pt x="2236532" y="2852273"/>
                  <a:pt x="2117409" y="2793899"/>
                  <a:pt x="1856618" y="2809461"/>
                </a:cubicBezTo>
                <a:cubicBezTo>
                  <a:pt x="1595827" y="2825023"/>
                  <a:pt x="1464192" y="2809079"/>
                  <a:pt x="1208275" y="2809461"/>
                </a:cubicBezTo>
                <a:cubicBezTo>
                  <a:pt x="952358" y="2809843"/>
                  <a:pt x="843791" y="2750717"/>
                  <a:pt x="589402" y="2809461"/>
                </a:cubicBezTo>
                <a:cubicBezTo>
                  <a:pt x="335013" y="2868205"/>
                  <a:pt x="215422" y="2756280"/>
                  <a:pt x="0" y="2809461"/>
                </a:cubicBezTo>
                <a:cubicBezTo>
                  <a:pt x="-25671" y="2609397"/>
                  <a:pt x="6405" y="2490495"/>
                  <a:pt x="0" y="2275663"/>
                </a:cubicBezTo>
                <a:cubicBezTo>
                  <a:pt x="-6405" y="2060831"/>
                  <a:pt x="4078" y="1916969"/>
                  <a:pt x="0" y="1741866"/>
                </a:cubicBezTo>
                <a:cubicBezTo>
                  <a:pt x="-4078" y="1566763"/>
                  <a:pt x="44438" y="1348819"/>
                  <a:pt x="0" y="1123784"/>
                </a:cubicBezTo>
                <a:cubicBezTo>
                  <a:pt x="-44438" y="898749"/>
                  <a:pt x="52764" y="852061"/>
                  <a:pt x="0" y="618081"/>
                </a:cubicBezTo>
                <a:cubicBezTo>
                  <a:pt x="-52764" y="384101"/>
                  <a:pt x="37642" y="222863"/>
                  <a:pt x="0" y="0"/>
                </a:cubicBezTo>
                <a:close/>
              </a:path>
            </a:pathLst>
          </a:custGeom>
          <a:noFill/>
          <a:ln w="3175">
            <a:noFill/>
            <a:round/>
            <a:extLst>
              <a:ext uri="{C807C97D-BFC1-408E-A445-0C87EB9F89A2}">
                <ask:lineSketchStyleProps xmlns:ask="http://schemas.microsoft.com/office/drawing/2018/sketchyshapes" sd="1698897088">
                  <a:prstGeom prst="rect">
                    <a:avLst/>
                  </a:prstGeom>
                  <ask:type>
                    <ask:lineSketchScribble/>
                  </ask:type>
                </ask:lineSketchStyleProps>
              </a:ext>
            </a:extLst>
          </a:ln>
          <a:effectLst/>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b="1" i="1" u="sng" dirty="0"/>
              <a:t>Splash Screen</a:t>
            </a:r>
          </a:p>
          <a:p>
            <a:pPr marL="0" indent="0" algn="just">
              <a:buFont typeface="Wingdings 3" charset="2"/>
              <a:buNone/>
            </a:pPr>
            <a:r>
              <a:rPr lang="en-US" sz="1800" dirty="0">
                <a:ln w="0"/>
                <a:effectLst>
                  <a:outerShdw blurRad="38100" dist="19050" dir="2700000" algn="tl" rotWithShape="0">
                    <a:schemeClr val="dk1">
                      <a:alpha val="40000"/>
                    </a:schemeClr>
                  </a:outerShdw>
                </a:effectLst>
              </a:rPr>
              <a:t>This is the screen which appears when the application is launched also known as startup screen and shows when the application is loading.</a:t>
            </a:r>
          </a:p>
        </p:txBody>
      </p:sp>
    </p:spTree>
    <p:extLst>
      <p:ext uri="{BB962C8B-B14F-4D97-AF65-F5344CB8AC3E}">
        <p14:creationId xmlns:p14="http://schemas.microsoft.com/office/powerpoint/2010/main" val="30385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80">
                                          <p:stCondLst>
                                            <p:cond delay="0"/>
                                          </p:stCondLst>
                                        </p:cTn>
                                        <p:tgtEl>
                                          <p:spTgt spid="7"/>
                                        </p:tgtEl>
                                      </p:cBhvr>
                                    </p:animEffect>
                                    <p:anim calcmode="lin" valueType="num">
                                      <p:cBhvr>
                                        <p:cTn id="2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 dur="26">
                                          <p:stCondLst>
                                            <p:cond delay="650"/>
                                          </p:stCondLst>
                                        </p:cTn>
                                        <p:tgtEl>
                                          <p:spTgt spid="7"/>
                                        </p:tgtEl>
                                      </p:cBhvr>
                                      <p:to x="100000" y="60000"/>
                                    </p:animScale>
                                    <p:animScale>
                                      <p:cBhvr>
                                        <p:cTn id="31" dur="166" decel="50000">
                                          <p:stCondLst>
                                            <p:cond delay="676"/>
                                          </p:stCondLst>
                                        </p:cTn>
                                        <p:tgtEl>
                                          <p:spTgt spid="7"/>
                                        </p:tgtEl>
                                      </p:cBhvr>
                                      <p:to x="100000" y="100000"/>
                                    </p:animScale>
                                    <p:animScale>
                                      <p:cBhvr>
                                        <p:cTn id="32" dur="26">
                                          <p:stCondLst>
                                            <p:cond delay="1312"/>
                                          </p:stCondLst>
                                        </p:cTn>
                                        <p:tgtEl>
                                          <p:spTgt spid="7"/>
                                        </p:tgtEl>
                                      </p:cBhvr>
                                      <p:to x="100000" y="80000"/>
                                    </p:animScale>
                                    <p:animScale>
                                      <p:cBhvr>
                                        <p:cTn id="33" dur="166" decel="50000">
                                          <p:stCondLst>
                                            <p:cond delay="1338"/>
                                          </p:stCondLst>
                                        </p:cTn>
                                        <p:tgtEl>
                                          <p:spTgt spid="7"/>
                                        </p:tgtEl>
                                      </p:cBhvr>
                                      <p:to x="100000" y="100000"/>
                                    </p:animScale>
                                    <p:animScale>
                                      <p:cBhvr>
                                        <p:cTn id="34" dur="26">
                                          <p:stCondLst>
                                            <p:cond delay="1642"/>
                                          </p:stCondLst>
                                        </p:cTn>
                                        <p:tgtEl>
                                          <p:spTgt spid="7"/>
                                        </p:tgtEl>
                                      </p:cBhvr>
                                      <p:to x="100000" y="90000"/>
                                    </p:animScale>
                                    <p:animScale>
                                      <p:cBhvr>
                                        <p:cTn id="35" dur="166" decel="50000">
                                          <p:stCondLst>
                                            <p:cond delay="1668"/>
                                          </p:stCondLst>
                                        </p:cTn>
                                        <p:tgtEl>
                                          <p:spTgt spid="7"/>
                                        </p:tgtEl>
                                      </p:cBhvr>
                                      <p:to x="100000" y="100000"/>
                                    </p:animScale>
                                    <p:animScale>
                                      <p:cBhvr>
                                        <p:cTn id="36" dur="26">
                                          <p:stCondLst>
                                            <p:cond delay="1808"/>
                                          </p:stCondLst>
                                        </p:cTn>
                                        <p:tgtEl>
                                          <p:spTgt spid="7"/>
                                        </p:tgtEl>
                                      </p:cBhvr>
                                      <p:to x="100000" y="95000"/>
                                    </p:animScale>
                                    <p:animScale>
                                      <p:cBhvr>
                                        <p:cTn id="3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B8FE724-06DF-4173-83C7-CA82C25D1E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378" y="478302"/>
            <a:ext cx="2671582" cy="54024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A screenshot of a cell phone&#10;&#10;Description automatically generated">
            <a:extLst>
              <a:ext uri="{FF2B5EF4-FFF2-40B4-BE49-F238E27FC236}">
                <a16:creationId xmlns:a16="http://schemas.microsoft.com/office/drawing/2014/main" id="{A91A86D3-0C83-454E-B42E-18FC9DA46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856" y="488853"/>
            <a:ext cx="2917610" cy="54024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3" name="Content Placeholder 10">
            <a:extLst>
              <a:ext uri="{FF2B5EF4-FFF2-40B4-BE49-F238E27FC236}">
                <a16:creationId xmlns:a16="http://schemas.microsoft.com/office/drawing/2014/main" id="{E9A841EE-18ED-49D3-8EA4-B5AC8E51FCD5}"/>
              </a:ext>
            </a:extLst>
          </p:cNvPr>
          <p:cNvSpPr txBox="1">
            <a:spLocks/>
          </p:cNvSpPr>
          <p:nvPr/>
        </p:nvSpPr>
        <p:spPr>
          <a:xfrm>
            <a:off x="2954140" y="1398185"/>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Reset Password</a:t>
            </a:r>
          </a:p>
          <a:p>
            <a:pPr marL="0" indent="0" algn="just">
              <a:buFont typeface="Wingdings 3" charset="2"/>
              <a:buNone/>
            </a:pPr>
            <a:r>
              <a:rPr lang="en-US" sz="1900" dirty="0"/>
              <a:t>This screen is for the users who are already registered with their email to reset their password in case they forget their password for logging in.</a:t>
            </a:r>
          </a:p>
        </p:txBody>
      </p:sp>
      <p:sp>
        <p:nvSpPr>
          <p:cNvPr id="14" name="Content Placeholder 10">
            <a:extLst>
              <a:ext uri="{FF2B5EF4-FFF2-40B4-BE49-F238E27FC236}">
                <a16:creationId xmlns:a16="http://schemas.microsoft.com/office/drawing/2014/main" id="{404182CB-0A7A-4442-800F-F9181551B543}"/>
              </a:ext>
            </a:extLst>
          </p:cNvPr>
          <p:cNvSpPr txBox="1">
            <a:spLocks/>
          </p:cNvSpPr>
          <p:nvPr/>
        </p:nvSpPr>
        <p:spPr>
          <a:xfrm>
            <a:off x="8767646" y="1398185"/>
            <a:ext cx="3249925"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Sign in Screen(Client)</a:t>
            </a:r>
          </a:p>
          <a:p>
            <a:pPr marL="0" indent="0" algn="just">
              <a:buFont typeface="Wingdings 3" charset="2"/>
              <a:buNone/>
            </a:pPr>
            <a:r>
              <a:rPr lang="en-US" sz="1900" dirty="0"/>
              <a:t>This screen is for the client side that means the admin can not log in from this side of the screen. Even if he enters his credentials on the client side, he will be notified that he has to log in from the admin side. This side is only meant to be for the registered users.</a:t>
            </a:r>
          </a:p>
        </p:txBody>
      </p:sp>
    </p:spTree>
    <p:extLst>
      <p:ext uri="{BB962C8B-B14F-4D97-AF65-F5344CB8AC3E}">
        <p14:creationId xmlns:p14="http://schemas.microsoft.com/office/powerpoint/2010/main" val="419323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80">
                                          <p:stCondLst>
                                            <p:cond delay="0"/>
                                          </p:stCondLst>
                                        </p:cTn>
                                        <p:tgtEl>
                                          <p:spTgt spid="7"/>
                                        </p:tgtEl>
                                      </p:cBhvr>
                                    </p:animEffect>
                                    <p:anim calcmode="lin" valueType="num">
                                      <p:cBhvr>
                                        <p:cTn id="2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 dur="26">
                                          <p:stCondLst>
                                            <p:cond delay="650"/>
                                          </p:stCondLst>
                                        </p:cTn>
                                        <p:tgtEl>
                                          <p:spTgt spid="7"/>
                                        </p:tgtEl>
                                      </p:cBhvr>
                                      <p:to x="100000" y="60000"/>
                                    </p:animScale>
                                    <p:animScale>
                                      <p:cBhvr>
                                        <p:cTn id="31" dur="166" decel="50000">
                                          <p:stCondLst>
                                            <p:cond delay="676"/>
                                          </p:stCondLst>
                                        </p:cTn>
                                        <p:tgtEl>
                                          <p:spTgt spid="7"/>
                                        </p:tgtEl>
                                      </p:cBhvr>
                                      <p:to x="100000" y="100000"/>
                                    </p:animScale>
                                    <p:animScale>
                                      <p:cBhvr>
                                        <p:cTn id="32" dur="26">
                                          <p:stCondLst>
                                            <p:cond delay="1312"/>
                                          </p:stCondLst>
                                        </p:cTn>
                                        <p:tgtEl>
                                          <p:spTgt spid="7"/>
                                        </p:tgtEl>
                                      </p:cBhvr>
                                      <p:to x="100000" y="80000"/>
                                    </p:animScale>
                                    <p:animScale>
                                      <p:cBhvr>
                                        <p:cTn id="33" dur="166" decel="50000">
                                          <p:stCondLst>
                                            <p:cond delay="1338"/>
                                          </p:stCondLst>
                                        </p:cTn>
                                        <p:tgtEl>
                                          <p:spTgt spid="7"/>
                                        </p:tgtEl>
                                      </p:cBhvr>
                                      <p:to x="100000" y="100000"/>
                                    </p:animScale>
                                    <p:animScale>
                                      <p:cBhvr>
                                        <p:cTn id="34" dur="26">
                                          <p:stCondLst>
                                            <p:cond delay="1642"/>
                                          </p:stCondLst>
                                        </p:cTn>
                                        <p:tgtEl>
                                          <p:spTgt spid="7"/>
                                        </p:tgtEl>
                                      </p:cBhvr>
                                      <p:to x="100000" y="90000"/>
                                    </p:animScale>
                                    <p:animScale>
                                      <p:cBhvr>
                                        <p:cTn id="35" dur="166" decel="50000">
                                          <p:stCondLst>
                                            <p:cond delay="1668"/>
                                          </p:stCondLst>
                                        </p:cTn>
                                        <p:tgtEl>
                                          <p:spTgt spid="7"/>
                                        </p:tgtEl>
                                      </p:cBhvr>
                                      <p:to x="100000" y="100000"/>
                                    </p:animScale>
                                    <p:animScale>
                                      <p:cBhvr>
                                        <p:cTn id="36" dur="26">
                                          <p:stCondLst>
                                            <p:cond delay="1808"/>
                                          </p:stCondLst>
                                        </p:cTn>
                                        <p:tgtEl>
                                          <p:spTgt spid="7"/>
                                        </p:tgtEl>
                                      </p:cBhvr>
                                      <p:to x="100000" y="95000"/>
                                    </p:animScale>
                                    <p:animScale>
                                      <p:cBhvr>
                                        <p:cTn id="3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05F16BB4-0ED4-47C3-B8E2-F8114457A7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139" y="590843"/>
            <a:ext cx="2664287" cy="552973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Content Placeholder 4" descr="A picture containing food&#10;&#10;Description automatically generated">
            <a:extLst>
              <a:ext uri="{FF2B5EF4-FFF2-40B4-BE49-F238E27FC236}">
                <a16:creationId xmlns:a16="http://schemas.microsoft.com/office/drawing/2014/main" id="{0B56A2CE-0A3A-42C3-BC30-9545B45F0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264" y="590843"/>
            <a:ext cx="2664287" cy="55297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Content Placeholder 10">
            <a:extLst>
              <a:ext uri="{FF2B5EF4-FFF2-40B4-BE49-F238E27FC236}">
                <a16:creationId xmlns:a16="http://schemas.microsoft.com/office/drawing/2014/main" id="{280DAEB4-45C8-4F15-B510-849258DC7597}"/>
              </a:ext>
            </a:extLst>
          </p:cNvPr>
          <p:cNvSpPr txBox="1">
            <a:spLocks/>
          </p:cNvSpPr>
          <p:nvPr/>
        </p:nvSpPr>
        <p:spPr>
          <a:xfrm>
            <a:off x="8833723" y="1398185"/>
            <a:ext cx="3058138"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Home Screen(Client)</a:t>
            </a:r>
          </a:p>
          <a:p>
            <a:pPr marL="0" indent="0" algn="just">
              <a:buFont typeface="Wingdings 3" charset="2"/>
              <a:buNone/>
            </a:pPr>
            <a:r>
              <a:rPr lang="en-US" sz="1900" dirty="0"/>
              <a:t>This is the home screen for user side with a dark theme. A client can scroll for various categories displayed on the home screen and open any category and look for various ingredients present in the different categories.</a:t>
            </a:r>
          </a:p>
        </p:txBody>
      </p:sp>
      <p:sp>
        <p:nvSpPr>
          <p:cNvPr id="7" name="Content Placeholder 10">
            <a:extLst>
              <a:ext uri="{FF2B5EF4-FFF2-40B4-BE49-F238E27FC236}">
                <a16:creationId xmlns:a16="http://schemas.microsoft.com/office/drawing/2014/main" id="{1EF89922-312D-4BA9-874B-A52E21E12F8F}"/>
              </a:ext>
            </a:extLst>
          </p:cNvPr>
          <p:cNvSpPr txBox="1">
            <a:spLocks/>
          </p:cNvSpPr>
          <p:nvPr/>
        </p:nvSpPr>
        <p:spPr>
          <a:xfrm>
            <a:off x="3106540" y="1550585"/>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Sign In (Admin side)</a:t>
            </a:r>
          </a:p>
          <a:p>
            <a:pPr marL="0" indent="0" algn="just">
              <a:buFont typeface="Wingdings 3" charset="2"/>
              <a:buNone/>
            </a:pPr>
            <a:r>
              <a:rPr lang="en-US" sz="1900" dirty="0"/>
              <a:t>This screen is used for admin login. A client cannot login from this side of the application. It will inform the client by showing a toast that this side is meant for the admin login and not the user.</a:t>
            </a:r>
          </a:p>
        </p:txBody>
      </p:sp>
    </p:spTree>
    <p:extLst>
      <p:ext uri="{BB962C8B-B14F-4D97-AF65-F5344CB8AC3E}">
        <p14:creationId xmlns:p14="http://schemas.microsoft.com/office/powerpoint/2010/main" val="288790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6E778374-4FFF-4710-BA26-798477201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846" y="562707"/>
            <a:ext cx="2533868" cy="53575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descr="A screenshot of a cell phone&#10;&#10;Description automatically generated">
            <a:extLst>
              <a:ext uri="{FF2B5EF4-FFF2-40B4-BE49-F238E27FC236}">
                <a16:creationId xmlns:a16="http://schemas.microsoft.com/office/drawing/2014/main" id="{220CE1A7-4A4C-4713-BBB8-6C58D4AE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82" y="562707"/>
            <a:ext cx="2533868" cy="535755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5" name="Content Placeholder 10">
            <a:extLst>
              <a:ext uri="{FF2B5EF4-FFF2-40B4-BE49-F238E27FC236}">
                <a16:creationId xmlns:a16="http://schemas.microsoft.com/office/drawing/2014/main" id="{E67271A7-0684-4C7B-9778-CF529648430C}"/>
              </a:ext>
            </a:extLst>
          </p:cNvPr>
          <p:cNvSpPr txBox="1">
            <a:spLocks/>
          </p:cNvSpPr>
          <p:nvPr/>
        </p:nvSpPr>
        <p:spPr>
          <a:xfrm>
            <a:off x="3069184" y="1391640"/>
            <a:ext cx="3090367"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Search(Existing Item)</a:t>
            </a:r>
          </a:p>
          <a:p>
            <a:pPr marL="0" indent="0" algn="just">
              <a:buFont typeface="Wingdings 3" charset="2"/>
              <a:buNone/>
            </a:pPr>
            <a:r>
              <a:rPr lang="en-US" sz="1900" dirty="0"/>
              <a:t>This screen is for the new users. The application requires the user to sign up with the credentials such as Name, Email,  Phone number, Address, Password etc. The terms and conditions of the application must be accepted before signing up .</a:t>
            </a:r>
          </a:p>
        </p:txBody>
      </p:sp>
      <p:sp>
        <p:nvSpPr>
          <p:cNvPr id="16" name="Content Placeholder 10">
            <a:extLst>
              <a:ext uri="{FF2B5EF4-FFF2-40B4-BE49-F238E27FC236}">
                <a16:creationId xmlns:a16="http://schemas.microsoft.com/office/drawing/2014/main" id="{031A7635-A40B-467D-AED3-A19D7B609301}"/>
              </a:ext>
            </a:extLst>
          </p:cNvPr>
          <p:cNvSpPr txBox="1">
            <a:spLocks/>
          </p:cNvSpPr>
          <p:nvPr/>
        </p:nvSpPr>
        <p:spPr>
          <a:xfrm>
            <a:off x="8884008" y="1398185"/>
            <a:ext cx="2917610" cy="422889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Search(Non-existing item)</a:t>
            </a:r>
          </a:p>
          <a:p>
            <a:pPr marL="0" indent="0" algn="just">
              <a:buFont typeface="Wingdings 3" charset="2"/>
              <a:buNone/>
            </a:pPr>
            <a:r>
              <a:rPr lang="en-US" sz="1900" dirty="0"/>
              <a:t>This screen is for the new users. The application requires the user to sign up with the credentials such as Name, Email,  Phone number, Address, Password etc. The terms and conditions of the application must be accepted before signing up .</a:t>
            </a:r>
          </a:p>
        </p:txBody>
      </p:sp>
    </p:spTree>
    <p:extLst>
      <p:ext uri="{BB962C8B-B14F-4D97-AF65-F5344CB8AC3E}">
        <p14:creationId xmlns:p14="http://schemas.microsoft.com/office/powerpoint/2010/main" val="2672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80">
                                          <p:stCondLst>
                                            <p:cond delay="0"/>
                                          </p:stCondLst>
                                        </p:cTn>
                                        <p:tgtEl>
                                          <p:spTgt spid="7"/>
                                        </p:tgtEl>
                                      </p:cBhvr>
                                    </p:animEffect>
                                    <p:anim calcmode="lin" valueType="num">
                                      <p:cBhvr>
                                        <p:cTn id="2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 dur="26">
                                          <p:stCondLst>
                                            <p:cond delay="650"/>
                                          </p:stCondLst>
                                        </p:cTn>
                                        <p:tgtEl>
                                          <p:spTgt spid="7"/>
                                        </p:tgtEl>
                                      </p:cBhvr>
                                      <p:to x="100000" y="60000"/>
                                    </p:animScale>
                                    <p:animScale>
                                      <p:cBhvr>
                                        <p:cTn id="31" dur="166" decel="50000">
                                          <p:stCondLst>
                                            <p:cond delay="676"/>
                                          </p:stCondLst>
                                        </p:cTn>
                                        <p:tgtEl>
                                          <p:spTgt spid="7"/>
                                        </p:tgtEl>
                                      </p:cBhvr>
                                      <p:to x="100000" y="100000"/>
                                    </p:animScale>
                                    <p:animScale>
                                      <p:cBhvr>
                                        <p:cTn id="32" dur="26">
                                          <p:stCondLst>
                                            <p:cond delay="1312"/>
                                          </p:stCondLst>
                                        </p:cTn>
                                        <p:tgtEl>
                                          <p:spTgt spid="7"/>
                                        </p:tgtEl>
                                      </p:cBhvr>
                                      <p:to x="100000" y="80000"/>
                                    </p:animScale>
                                    <p:animScale>
                                      <p:cBhvr>
                                        <p:cTn id="33" dur="166" decel="50000">
                                          <p:stCondLst>
                                            <p:cond delay="1338"/>
                                          </p:stCondLst>
                                        </p:cTn>
                                        <p:tgtEl>
                                          <p:spTgt spid="7"/>
                                        </p:tgtEl>
                                      </p:cBhvr>
                                      <p:to x="100000" y="100000"/>
                                    </p:animScale>
                                    <p:animScale>
                                      <p:cBhvr>
                                        <p:cTn id="34" dur="26">
                                          <p:stCondLst>
                                            <p:cond delay="1642"/>
                                          </p:stCondLst>
                                        </p:cTn>
                                        <p:tgtEl>
                                          <p:spTgt spid="7"/>
                                        </p:tgtEl>
                                      </p:cBhvr>
                                      <p:to x="100000" y="90000"/>
                                    </p:animScale>
                                    <p:animScale>
                                      <p:cBhvr>
                                        <p:cTn id="35" dur="166" decel="50000">
                                          <p:stCondLst>
                                            <p:cond delay="1668"/>
                                          </p:stCondLst>
                                        </p:cTn>
                                        <p:tgtEl>
                                          <p:spTgt spid="7"/>
                                        </p:tgtEl>
                                      </p:cBhvr>
                                      <p:to x="100000" y="100000"/>
                                    </p:animScale>
                                    <p:animScale>
                                      <p:cBhvr>
                                        <p:cTn id="36" dur="26">
                                          <p:stCondLst>
                                            <p:cond delay="1808"/>
                                          </p:stCondLst>
                                        </p:cTn>
                                        <p:tgtEl>
                                          <p:spTgt spid="7"/>
                                        </p:tgtEl>
                                      </p:cBhvr>
                                      <p:to x="100000" y="95000"/>
                                    </p:animScale>
                                    <p:animScale>
                                      <p:cBhvr>
                                        <p:cTn id="3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C2FBA9EF-D33E-4349-9CBA-5A87EF2113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300" y="562707"/>
            <a:ext cx="2628126" cy="52776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descr="A picture containing food, pan&#10;&#10;Description automatically generated">
            <a:extLst>
              <a:ext uri="{FF2B5EF4-FFF2-40B4-BE49-F238E27FC236}">
                <a16:creationId xmlns:a16="http://schemas.microsoft.com/office/drawing/2014/main" id="{9CE6CDC0-5092-4585-8F79-838360B7B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12" y="562707"/>
            <a:ext cx="2628126" cy="52776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7" name="Content Placeholder 10">
            <a:extLst>
              <a:ext uri="{FF2B5EF4-FFF2-40B4-BE49-F238E27FC236}">
                <a16:creationId xmlns:a16="http://schemas.microsoft.com/office/drawing/2014/main" id="{A724FC34-CF1D-43FE-912B-A97EF2AC526B}"/>
              </a:ext>
            </a:extLst>
          </p:cNvPr>
          <p:cNvSpPr txBox="1">
            <a:spLocks/>
          </p:cNvSpPr>
          <p:nvPr/>
        </p:nvSpPr>
        <p:spPr>
          <a:xfrm>
            <a:off x="3073410" y="1398185"/>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Category Items</a:t>
            </a:r>
          </a:p>
          <a:p>
            <a:pPr marL="0" indent="0" algn="just">
              <a:buFont typeface="Wingdings 3" charset="2"/>
              <a:buNone/>
            </a:pPr>
            <a:r>
              <a:rPr lang="en-US" sz="1900" dirty="0"/>
              <a:t>The category items will be shown like this. A user can have a look at all the items available and the select any one to check the description weight and price for the product. User can add maximum 10 products to the cart. </a:t>
            </a:r>
          </a:p>
        </p:txBody>
      </p:sp>
      <p:sp>
        <p:nvSpPr>
          <p:cNvPr id="18" name="Content Placeholder 10">
            <a:extLst>
              <a:ext uri="{FF2B5EF4-FFF2-40B4-BE49-F238E27FC236}">
                <a16:creationId xmlns:a16="http://schemas.microsoft.com/office/drawing/2014/main" id="{E2F7F4C5-F571-4D94-B618-78D8164195C4}"/>
              </a:ext>
            </a:extLst>
          </p:cNvPr>
          <p:cNvSpPr txBox="1">
            <a:spLocks/>
          </p:cNvSpPr>
          <p:nvPr/>
        </p:nvSpPr>
        <p:spPr>
          <a:xfrm>
            <a:off x="8938090" y="1361465"/>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Item</a:t>
            </a:r>
          </a:p>
          <a:p>
            <a:pPr marL="0" indent="0" algn="just">
              <a:buFont typeface="Wingdings 3" charset="2"/>
              <a:buNone/>
            </a:pPr>
            <a:r>
              <a:rPr lang="en-US" sz="1900" dirty="0"/>
              <a:t>This screen displays the detailed description of the product along with the weight and price of the item. A customer can also have a look at the items left in the stock and check whether the stock satisfy their  need or not.</a:t>
            </a:r>
          </a:p>
        </p:txBody>
      </p:sp>
    </p:spTree>
    <p:extLst>
      <p:ext uri="{BB962C8B-B14F-4D97-AF65-F5344CB8AC3E}">
        <p14:creationId xmlns:p14="http://schemas.microsoft.com/office/powerpoint/2010/main" val="342896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80">
                                          <p:stCondLst>
                                            <p:cond delay="0"/>
                                          </p:stCondLst>
                                        </p:cTn>
                                        <p:tgtEl>
                                          <p:spTgt spid="9"/>
                                        </p:tgtEl>
                                      </p:cBhvr>
                                    </p:animEffect>
                                    <p:anim calcmode="lin" valueType="num">
                                      <p:cBhvr>
                                        <p:cTn id="2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0" dur="26">
                                          <p:stCondLst>
                                            <p:cond delay="650"/>
                                          </p:stCondLst>
                                        </p:cTn>
                                        <p:tgtEl>
                                          <p:spTgt spid="9"/>
                                        </p:tgtEl>
                                      </p:cBhvr>
                                      <p:to x="100000" y="60000"/>
                                    </p:animScale>
                                    <p:animScale>
                                      <p:cBhvr>
                                        <p:cTn id="31" dur="166" decel="50000">
                                          <p:stCondLst>
                                            <p:cond delay="676"/>
                                          </p:stCondLst>
                                        </p:cTn>
                                        <p:tgtEl>
                                          <p:spTgt spid="9"/>
                                        </p:tgtEl>
                                      </p:cBhvr>
                                      <p:to x="100000" y="100000"/>
                                    </p:animScale>
                                    <p:animScale>
                                      <p:cBhvr>
                                        <p:cTn id="32" dur="26">
                                          <p:stCondLst>
                                            <p:cond delay="1312"/>
                                          </p:stCondLst>
                                        </p:cTn>
                                        <p:tgtEl>
                                          <p:spTgt spid="9"/>
                                        </p:tgtEl>
                                      </p:cBhvr>
                                      <p:to x="100000" y="80000"/>
                                    </p:animScale>
                                    <p:animScale>
                                      <p:cBhvr>
                                        <p:cTn id="33" dur="166" decel="50000">
                                          <p:stCondLst>
                                            <p:cond delay="1338"/>
                                          </p:stCondLst>
                                        </p:cTn>
                                        <p:tgtEl>
                                          <p:spTgt spid="9"/>
                                        </p:tgtEl>
                                      </p:cBhvr>
                                      <p:to x="100000" y="100000"/>
                                    </p:animScale>
                                    <p:animScale>
                                      <p:cBhvr>
                                        <p:cTn id="34" dur="26">
                                          <p:stCondLst>
                                            <p:cond delay="1642"/>
                                          </p:stCondLst>
                                        </p:cTn>
                                        <p:tgtEl>
                                          <p:spTgt spid="9"/>
                                        </p:tgtEl>
                                      </p:cBhvr>
                                      <p:to x="100000" y="90000"/>
                                    </p:animScale>
                                    <p:animScale>
                                      <p:cBhvr>
                                        <p:cTn id="35" dur="166" decel="50000">
                                          <p:stCondLst>
                                            <p:cond delay="1668"/>
                                          </p:stCondLst>
                                        </p:cTn>
                                        <p:tgtEl>
                                          <p:spTgt spid="9"/>
                                        </p:tgtEl>
                                      </p:cBhvr>
                                      <p:to x="100000" y="100000"/>
                                    </p:animScale>
                                    <p:animScale>
                                      <p:cBhvr>
                                        <p:cTn id="36" dur="26">
                                          <p:stCondLst>
                                            <p:cond delay="1808"/>
                                          </p:stCondLst>
                                        </p:cTn>
                                        <p:tgtEl>
                                          <p:spTgt spid="9"/>
                                        </p:tgtEl>
                                      </p:cBhvr>
                                      <p:to x="100000" y="95000"/>
                                    </p:animScale>
                                    <p:animScale>
                                      <p:cBhvr>
                                        <p:cTn id="37"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2BC220B6-302F-4319-BC9A-EDEB9FCDC6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367" y="477456"/>
            <a:ext cx="2658303" cy="531865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Content Placeholder 4" descr="A screenshot of a cell phone&#10;&#10;Description automatically generated">
            <a:extLst>
              <a:ext uri="{FF2B5EF4-FFF2-40B4-BE49-F238E27FC236}">
                <a16:creationId xmlns:a16="http://schemas.microsoft.com/office/drawing/2014/main" id="{D2447EE2-D4D4-4D4E-A211-C348BD69F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020" y="502474"/>
            <a:ext cx="2658302" cy="531865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Content Placeholder 10">
            <a:extLst>
              <a:ext uri="{FF2B5EF4-FFF2-40B4-BE49-F238E27FC236}">
                <a16:creationId xmlns:a16="http://schemas.microsoft.com/office/drawing/2014/main" id="{757BE032-18AB-4E3A-9F5C-9BD6F3C436A4}"/>
              </a:ext>
            </a:extLst>
          </p:cNvPr>
          <p:cNvSpPr txBox="1">
            <a:spLocks/>
          </p:cNvSpPr>
          <p:nvPr/>
        </p:nvSpPr>
        <p:spPr>
          <a:xfrm>
            <a:off x="3134372" y="1398185"/>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Cart(Empty)</a:t>
            </a:r>
          </a:p>
          <a:p>
            <a:pPr marL="0" indent="0" algn="just">
              <a:buFont typeface="Wingdings 3" charset="2"/>
              <a:buNone/>
            </a:pPr>
            <a:r>
              <a:rPr lang="en-US" sz="1900" dirty="0">
                <a:ln w="0"/>
                <a:effectLst>
                  <a:outerShdw blurRad="38100" dist="19050" dir="2700000" algn="tl" rotWithShape="0">
                    <a:schemeClr val="dk1">
                      <a:alpha val="40000"/>
                    </a:schemeClr>
                  </a:outerShdw>
                </a:effectLst>
              </a:rPr>
              <a:t>This is the empty screen for a cart which has no products added to it. Once the user adds the product the view of this screen changes to the one as shown in the next image.</a:t>
            </a:r>
          </a:p>
        </p:txBody>
      </p:sp>
      <p:sp>
        <p:nvSpPr>
          <p:cNvPr id="7" name="Content Placeholder 10">
            <a:extLst>
              <a:ext uri="{FF2B5EF4-FFF2-40B4-BE49-F238E27FC236}">
                <a16:creationId xmlns:a16="http://schemas.microsoft.com/office/drawing/2014/main" id="{54B8F24D-FA97-4AB2-8144-56FAE83BC85C}"/>
              </a:ext>
            </a:extLst>
          </p:cNvPr>
          <p:cNvSpPr txBox="1">
            <a:spLocks/>
          </p:cNvSpPr>
          <p:nvPr/>
        </p:nvSpPr>
        <p:spPr>
          <a:xfrm>
            <a:off x="8886360" y="1398185"/>
            <a:ext cx="31690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Cart (after adding item)</a:t>
            </a:r>
          </a:p>
          <a:p>
            <a:pPr marL="0" indent="0" algn="just">
              <a:buFont typeface="Wingdings 3" charset="2"/>
              <a:buNone/>
            </a:pPr>
            <a:r>
              <a:rPr lang="en-US" sz="1900" dirty="0"/>
              <a:t>This screen of the cart shows that a product has been added to the cart. A user can delete the product from the cart or increase and decrease the quantity. As the user changes the quantity the subtotal of the cart changes </a:t>
            </a:r>
            <a:r>
              <a:rPr lang="en-US" sz="1900" dirty="0" err="1"/>
              <a:t>aswell</a:t>
            </a:r>
            <a:r>
              <a:rPr lang="en-US" sz="1900" dirty="0"/>
              <a:t>. </a:t>
            </a:r>
          </a:p>
        </p:txBody>
      </p:sp>
    </p:spTree>
    <p:extLst>
      <p:ext uri="{BB962C8B-B14F-4D97-AF65-F5344CB8AC3E}">
        <p14:creationId xmlns:p14="http://schemas.microsoft.com/office/powerpoint/2010/main" val="76447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703E92F6-8343-4B00-8483-CB56C841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4" y="593228"/>
            <a:ext cx="2677610" cy="51143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descr="A screenshot of a cell phone&#10;&#10;Description automatically generated">
            <a:extLst>
              <a:ext uri="{FF2B5EF4-FFF2-40B4-BE49-F238E27FC236}">
                <a16:creationId xmlns:a16="http://schemas.microsoft.com/office/drawing/2014/main" id="{8A51B4E6-217D-4A03-9720-BA195D8AB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146" y="593228"/>
            <a:ext cx="2677609" cy="51143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5" name="Content Placeholder 10">
            <a:extLst>
              <a:ext uri="{FF2B5EF4-FFF2-40B4-BE49-F238E27FC236}">
                <a16:creationId xmlns:a16="http://schemas.microsoft.com/office/drawing/2014/main" id="{D3D5BC9F-D07B-45A3-99C7-1B5E07B80F57}"/>
              </a:ext>
            </a:extLst>
          </p:cNvPr>
          <p:cNvSpPr txBox="1">
            <a:spLocks/>
          </p:cNvSpPr>
          <p:nvPr/>
        </p:nvSpPr>
        <p:spPr>
          <a:xfrm>
            <a:off x="3197386" y="1398185"/>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Pending Orders</a:t>
            </a:r>
          </a:p>
          <a:p>
            <a:pPr marL="0" indent="0" algn="just">
              <a:buFont typeface="Wingdings 3" charset="2"/>
              <a:buNone/>
            </a:pPr>
            <a:r>
              <a:rPr lang="en-US" sz="1900" dirty="0"/>
              <a:t>This screen shows the product list which has still not been accepted by the admin or the order which has been rejected  by the admin.  User can delete the product from this screen if it has been declined by the admin.</a:t>
            </a:r>
          </a:p>
        </p:txBody>
      </p:sp>
      <p:sp>
        <p:nvSpPr>
          <p:cNvPr id="16" name="Content Placeholder 10">
            <a:extLst>
              <a:ext uri="{FF2B5EF4-FFF2-40B4-BE49-F238E27FC236}">
                <a16:creationId xmlns:a16="http://schemas.microsoft.com/office/drawing/2014/main" id="{780749DE-8644-474D-8383-4D054D949343}"/>
              </a:ext>
            </a:extLst>
          </p:cNvPr>
          <p:cNvSpPr txBox="1">
            <a:spLocks/>
          </p:cNvSpPr>
          <p:nvPr/>
        </p:nvSpPr>
        <p:spPr>
          <a:xfrm>
            <a:off x="8967755" y="1398185"/>
            <a:ext cx="309276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Delivered Orders</a:t>
            </a:r>
          </a:p>
          <a:p>
            <a:pPr marL="0" indent="0" algn="just">
              <a:buFont typeface="Wingdings 3" charset="2"/>
              <a:buNone/>
            </a:pPr>
            <a:r>
              <a:rPr lang="en-US" sz="1900" dirty="0"/>
              <a:t>This screen shows the orders which have been accepted and have been delivered at the registered address of the user. This will show the date of the order, the items that were ordered and the order id along with the total price of the order.</a:t>
            </a:r>
          </a:p>
        </p:txBody>
      </p:sp>
    </p:spTree>
    <p:extLst>
      <p:ext uri="{BB962C8B-B14F-4D97-AF65-F5344CB8AC3E}">
        <p14:creationId xmlns:p14="http://schemas.microsoft.com/office/powerpoint/2010/main" val="292246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80">
                                          <p:stCondLst>
                                            <p:cond delay="0"/>
                                          </p:stCondLst>
                                        </p:cTn>
                                        <p:tgtEl>
                                          <p:spTgt spid="9"/>
                                        </p:tgtEl>
                                      </p:cBhvr>
                                    </p:animEffect>
                                    <p:anim calcmode="lin" valueType="num">
                                      <p:cBhvr>
                                        <p:cTn id="2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0" dur="26">
                                          <p:stCondLst>
                                            <p:cond delay="650"/>
                                          </p:stCondLst>
                                        </p:cTn>
                                        <p:tgtEl>
                                          <p:spTgt spid="9"/>
                                        </p:tgtEl>
                                      </p:cBhvr>
                                      <p:to x="100000" y="60000"/>
                                    </p:animScale>
                                    <p:animScale>
                                      <p:cBhvr>
                                        <p:cTn id="31" dur="166" decel="50000">
                                          <p:stCondLst>
                                            <p:cond delay="676"/>
                                          </p:stCondLst>
                                        </p:cTn>
                                        <p:tgtEl>
                                          <p:spTgt spid="9"/>
                                        </p:tgtEl>
                                      </p:cBhvr>
                                      <p:to x="100000" y="100000"/>
                                    </p:animScale>
                                    <p:animScale>
                                      <p:cBhvr>
                                        <p:cTn id="32" dur="26">
                                          <p:stCondLst>
                                            <p:cond delay="1312"/>
                                          </p:stCondLst>
                                        </p:cTn>
                                        <p:tgtEl>
                                          <p:spTgt spid="9"/>
                                        </p:tgtEl>
                                      </p:cBhvr>
                                      <p:to x="100000" y="80000"/>
                                    </p:animScale>
                                    <p:animScale>
                                      <p:cBhvr>
                                        <p:cTn id="33" dur="166" decel="50000">
                                          <p:stCondLst>
                                            <p:cond delay="1338"/>
                                          </p:stCondLst>
                                        </p:cTn>
                                        <p:tgtEl>
                                          <p:spTgt spid="9"/>
                                        </p:tgtEl>
                                      </p:cBhvr>
                                      <p:to x="100000" y="100000"/>
                                    </p:animScale>
                                    <p:animScale>
                                      <p:cBhvr>
                                        <p:cTn id="34" dur="26">
                                          <p:stCondLst>
                                            <p:cond delay="1642"/>
                                          </p:stCondLst>
                                        </p:cTn>
                                        <p:tgtEl>
                                          <p:spTgt spid="9"/>
                                        </p:tgtEl>
                                      </p:cBhvr>
                                      <p:to x="100000" y="90000"/>
                                    </p:animScale>
                                    <p:animScale>
                                      <p:cBhvr>
                                        <p:cTn id="35" dur="166" decel="50000">
                                          <p:stCondLst>
                                            <p:cond delay="1668"/>
                                          </p:stCondLst>
                                        </p:cTn>
                                        <p:tgtEl>
                                          <p:spTgt spid="9"/>
                                        </p:tgtEl>
                                      </p:cBhvr>
                                      <p:to x="100000" y="100000"/>
                                    </p:animScale>
                                    <p:animScale>
                                      <p:cBhvr>
                                        <p:cTn id="36" dur="26">
                                          <p:stCondLst>
                                            <p:cond delay="1808"/>
                                          </p:stCondLst>
                                        </p:cTn>
                                        <p:tgtEl>
                                          <p:spTgt spid="9"/>
                                        </p:tgtEl>
                                      </p:cBhvr>
                                      <p:to x="100000" y="95000"/>
                                    </p:animScale>
                                    <p:animScale>
                                      <p:cBhvr>
                                        <p:cTn id="37"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BAA97916-5C27-4C9F-AAA7-16B4E542D3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849" y="489989"/>
            <a:ext cx="2724558" cy="53503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A screenshot of a cell phone&#10;&#10;Description automatically generated">
            <a:extLst>
              <a:ext uri="{FF2B5EF4-FFF2-40B4-BE49-F238E27FC236}">
                <a16:creationId xmlns:a16="http://schemas.microsoft.com/office/drawing/2014/main" id="{D58A37B0-993A-4270-890C-C47590FEE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037" y="548640"/>
            <a:ext cx="2724558" cy="529172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3" name="Content Placeholder 10">
            <a:extLst>
              <a:ext uri="{FF2B5EF4-FFF2-40B4-BE49-F238E27FC236}">
                <a16:creationId xmlns:a16="http://schemas.microsoft.com/office/drawing/2014/main" id="{489E2409-6EAD-4DA0-ACA5-9AC2839EC67F}"/>
              </a:ext>
            </a:extLst>
          </p:cNvPr>
          <p:cNvSpPr txBox="1">
            <a:spLocks/>
          </p:cNvSpPr>
          <p:nvPr/>
        </p:nvSpPr>
        <p:spPr>
          <a:xfrm>
            <a:off x="3178390" y="1278914"/>
            <a:ext cx="2917610" cy="492493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Settings </a:t>
            </a:r>
          </a:p>
          <a:p>
            <a:pPr marL="0" indent="0" algn="just">
              <a:buFont typeface="Wingdings 3" charset="2"/>
              <a:buNone/>
            </a:pPr>
            <a:r>
              <a:rPr lang="en-US" sz="1900" dirty="0"/>
              <a:t>This screen shows the name of the user. It has  the edit personal details button that takes the user to another screen(next screen) , log out button which allows the user to go out from their account on </a:t>
            </a:r>
            <a:r>
              <a:rPr lang="en-US" sz="1900" dirty="0" err="1"/>
              <a:t>th</a:t>
            </a:r>
            <a:r>
              <a:rPr lang="en-US" sz="1900" dirty="0"/>
              <a:t> sign in screen again and the terms and conditions section in case the user didn’t read them on sign up.</a:t>
            </a:r>
          </a:p>
        </p:txBody>
      </p:sp>
      <p:sp>
        <p:nvSpPr>
          <p:cNvPr id="14" name="Content Placeholder 10">
            <a:extLst>
              <a:ext uri="{FF2B5EF4-FFF2-40B4-BE49-F238E27FC236}">
                <a16:creationId xmlns:a16="http://schemas.microsoft.com/office/drawing/2014/main" id="{F3D7F88F-FF9F-45AC-8F2C-96146AE1FE40}"/>
              </a:ext>
            </a:extLst>
          </p:cNvPr>
          <p:cNvSpPr txBox="1">
            <a:spLocks/>
          </p:cNvSpPr>
          <p:nvPr/>
        </p:nvSpPr>
        <p:spPr>
          <a:xfrm>
            <a:off x="9050595" y="1278914"/>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Edit Personal Details</a:t>
            </a:r>
          </a:p>
          <a:p>
            <a:pPr marL="0" indent="0" algn="just">
              <a:buFont typeface="Wingdings 3" charset="2"/>
              <a:buNone/>
            </a:pPr>
            <a:r>
              <a:rPr lang="en-US" sz="1900" dirty="0"/>
              <a:t>This screen allows the users to edit the personal information they entered on sign up. User can update their phone number, name, address in this section of the application.</a:t>
            </a:r>
          </a:p>
        </p:txBody>
      </p:sp>
    </p:spTree>
    <p:extLst>
      <p:ext uri="{BB962C8B-B14F-4D97-AF65-F5344CB8AC3E}">
        <p14:creationId xmlns:p14="http://schemas.microsoft.com/office/powerpoint/2010/main" val="112571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80">
                                          <p:stCondLst>
                                            <p:cond delay="0"/>
                                          </p:stCondLst>
                                        </p:cTn>
                                        <p:tgtEl>
                                          <p:spTgt spid="7"/>
                                        </p:tgtEl>
                                      </p:cBhvr>
                                    </p:animEffect>
                                    <p:anim calcmode="lin" valueType="num">
                                      <p:cBhvr>
                                        <p:cTn id="2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 dur="26">
                                          <p:stCondLst>
                                            <p:cond delay="650"/>
                                          </p:stCondLst>
                                        </p:cTn>
                                        <p:tgtEl>
                                          <p:spTgt spid="7"/>
                                        </p:tgtEl>
                                      </p:cBhvr>
                                      <p:to x="100000" y="60000"/>
                                    </p:animScale>
                                    <p:animScale>
                                      <p:cBhvr>
                                        <p:cTn id="31" dur="166" decel="50000">
                                          <p:stCondLst>
                                            <p:cond delay="676"/>
                                          </p:stCondLst>
                                        </p:cTn>
                                        <p:tgtEl>
                                          <p:spTgt spid="7"/>
                                        </p:tgtEl>
                                      </p:cBhvr>
                                      <p:to x="100000" y="100000"/>
                                    </p:animScale>
                                    <p:animScale>
                                      <p:cBhvr>
                                        <p:cTn id="32" dur="26">
                                          <p:stCondLst>
                                            <p:cond delay="1312"/>
                                          </p:stCondLst>
                                        </p:cTn>
                                        <p:tgtEl>
                                          <p:spTgt spid="7"/>
                                        </p:tgtEl>
                                      </p:cBhvr>
                                      <p:to x="100000" y="80000"/>
                                    </p:animScale>
                                    <p:animScale>
                                      <p:cBhvr>
                                        <p:cTn id="33" dur="166" decel="50000">
                                          <p:stCondLst>
                                            <p:cond delay="1338"/>
                                          </p:stCondLst>
                                        </p:cTn>
                                        <p:tgtEl>
                                          <p:spTgt spid="7"/>
                                        </p:tgtEl>
                                      </p:cBhvr>
                                      <p:to x="100000" y="100000"/>
                                    </p:animScale>
                                    <p:animScale>
                                      <p:cBhvr>
                                        <p:cTn id="34" dur="26">
                                          <p:stCondLst>
                                            <p:cond delay="1642"/>
                                          </p:stCondLst>
                                        </p:cTn>
                                        <p:tgtEl>
                                          <p:spTgt spid="7"/>
                                        </p:tgtEl>
                                      </p:cBhvr>
                                      <p:to x="100000" y="90000"/>
                                    </p:animScale>
                                    <p:animScale>
                                      <p:cBhvr>
                                        <p:cTn id="35" dur="166" decel="50000">
                                          <p:stCondLst>
                                            <p:cond delay="1668"/>
                                          </p:stCondLst>
                                        </p:cTn>
                                        <p:tgtEl>
                                          <p:spTgt spid="7"/>
                                        </p:tgtEl>
                                      </p:cBhvr>
                                      <p:to x="100000" y="100000"/>
                                    </p:animScale>
                                    <p:animScale>
                                      <p:cBhvr>
                                        <p:cTn id="36" dur="26">
                                          <p:stCondLst>
                                            <p:cond delay="1808"/>
                                          </p:stCondLst>
                                        </p:cTn>
                                        <p:tgtEl>
                                          <p:spTgt spid="7"/>
                                        </p:tgtEl>
                                      </p:cBhvr>
                                      <p:to x="100000" y="95000"/>
                                    </p:animScale>
                                    <p:animScale>
                                      <p:cBhvr>
                                        <p:cTn id="3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643C6EE5-0F33-443E-9774-CFC545586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13" y="519487"/>
            <a:ext cx="2766460" cy="52028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Content Placeholder 4" descr="A picture containing food, refrigerator&#10;&#10;Description automatically generated">
            <a:extLst>
              <a:ext uri="{FF2B5EF4-FFF2-40B4-BE49-F238E27FC236}">
                <a16:creationId xmlns:a16="http://schemas.microsoft.com/office/drawing/2014/main" id="{74D69509-461E-4CE4-81E8-E452066388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0877" y="519488"/>
            <a:ext cx="2766460" cy="52028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Content Placeholder 10">
            <a:extLst>
              <a:ext uri="{FF2B5EF4-FFF2-40B4-BE49-F238E27FC236}">
                <a16:creationId xmlns:a16="http://schemas.microsoft.com/office/drawing/2014/main" id="{75501DEF-8FFF-4684-BC2B-5F8E3AC54B1B}"/>
              </a:ext>
            </a:extLst>
          </p:cNvPr>
          <p:cNvSpPr txBox="1">
            <a:spLocks/>
          </p:cNvSpPr>
          <p:nvPr/>
        </p:nvSpPr>
        <p:spPr>
          <a:xfrm>
            <a:off x="3103515" y="1298875"/>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Terms and Conditions</a:t>
            </a:r>
          </a:p>
          <a:p>
            <a:pPr marL="0" indent="0" algn="just">
              <a:buFont typeface="Wingdings 3" charset="2"/>
              <a:buNone/>
            </a:pPr>
            <a:r>
              <a:rPr lang="en-US" sz="1900" dirty="0"/>
              <a:t>This screen shows the terms and conditions which will help the user to understand the application policy really well. </a:t>
            </a:r>
          </a:p>
        </p:txBody>
      </p:sp>
      <p:sp>
        <p:nvSpPr>
          <p:cNvPr id="7" name="Content Placeholder 10">
            <a:extLst>
              <a:ext uri="{FF2B5EF4-FFF2-40B4-BE49-F238E27FC236}">
                <a16:creationId xmlns:a16="http://schemas.microsoft.com/office/drawing/2014/main" id="{F2ADADAA-A448-48AE-AA3E-E7646E8665FE}"/>
              </a:ext>
            </a:extLst>
          </p:cNvPr>
          <p:cNvSpPr txBox="1">
            <a:spLocks/>
          </p:cNvSpPr>
          <p:nvPr/>
        </p:nvSpPr>
        <p:spPr>
          <a:xfrm>
            <a:off x="8980408" y="1298875"/>
            <a:ext cx="3076133"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Home Screen(Admin)</a:t>
            </a:r>
          </a:p>
          <a:p>
            <a:pPr marL="0" indent="0" algn="just">
              <a:buFont typeface="Wingdings 3" charset="2"/>
              <a:buNone/>
            </a:pPr>
            <a:r>
              <a:rPr lang="en-US" sz="1900" dirty="0"/>
              <a:t>This screen is shows the admin home screen with a light theme different from the client side. The user can only view the items and order them but the admin can add new items to different categories or delete existing items.</a:t>
            </a:r>
          </a:p>
        </p:txBody>
      </p:sp>
    </p:spTree>
    <p:extLst>
      <p:ext uri="{BB962C8B-B14F-4D97-AF65-F5344CB8AC3E}">
        <p14:creationId xmlns:p14="http://schemas.microsoft.com/office/powerpoint/2010/main" val="12048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6" name="Rectangle 56">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7" name="Rectangle 58">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0">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9" name="Picture 62">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65"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 name="Title 4">
            <a:extLst>
              <a:ext uri="{FF2B5EF4-FFF2-40B4-BE49-F238E27FC236}">
                <a16:creationId xmlns:a16="http://schemas.microsoft.com/office/drawing/2014/main" id="{D3BE5CA5-ECA9-4F67-9A71-5A03D7F83C04}"/>
              </a:ext>
            </a:extLst>
          </p:cNvPr>
          <p:cNvSpPr>
            <a:spLocks noGrp="1"/>
          </p:cNvSpPr>
          <p:nvPr>
            <p:ph type="title"/>
          </p:nvPr>
        </p:nvSpPr>
        <p:spPr>
          <a:xfrm>
            <a:off x="1973104" y="465723"/>
            <a:ext cx="7852815" cy="1361490"/>
          </a:xfrm>
        </p:spPr>
        <p:txBody>
          <a:bodyPr vert="horz" lIns="91440" tIns="45720" rIns="91440" bIns="45720" rtlCol="0" anchor="ctr">
            <a:normAutofit/>
          </a:bodyPr>
          <a:lstStyle/>
          <a:p>
            <a:pPr algn="ctr">
              <a:spcAft>
                <a:spcPts val="600"/>
              </a:spcAft>
            </a:pPr>
            <a:r>
              <a:rPr lang="en-US" b="0" i="0" kern="1200" dirty="0">
                <a:effectLst>
                  <a:outerShdw blurRad="38100" dist="38100" dir="2700000" algn="tl">
                    <a:srgbClr val="000000">
                      <a:alpha val="43137"/>
                    </a:srgbClr>
                  </a:outerShdw>
                </a:effectLst>
                <a:latin typeface="+mj-lt"/>
                <a:ea typeface="+mj-ea"/>
                <a:cs typeface="+mj-cs"/>
              </a:rPr>
              <a:t>Meet the team</a:t>
            </a:r>
          </a:p>
        </p:txBody>
      </p:sp>
      <p:pic>
        <p:nvPicPr>
          <p:cNvPr id="30" name="Picture 29" descr="A person wearing a hat posing for the camera&#10;&#10;Description automatically generated">
            <a:extLst>
              <a:ext uri="{FF2B5EF4-FFF2-40B4-BE49-F238E27FC236}">
                <a16:creationId xmlns:a16="http://schemas.microsoft.com/office/drawing/2014/main" id="{6A622BEB-8926-4BF4-A895-EA479591A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452" y="1714970"/>
            <a:ext cx="1835307" cy="1714029"/>
          </a:xfrm>
          <a:prstGeom prst="rect">
            <a:avLst/>
          </a:prstGeom>
          <a:ln>
            <a:noFill/>
          </a:ln>
          <a:effectLst>
            <a:softEdge rad="112500"/>
          </a:effectLst>
        </p:spPr>
      </p:pic>
      <p:pic>
        <p:nvPicPr>
          <p:cNvPr id="36" name="Picture 35" descr="A person wearing a hat&#10;&#10;Description automatically generated">
            <a:extLst>
              <a:ext uri="{FF2B5EF4-FFF2-40B4-BE49-F238E27FC236}">
                <a16:creationId xmlns:a16="http://schemas.microsoft.com/office/drawing/2014/main" id="{34A95A55-CB30-44D8-A705-EBC817DD7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1200" y="1696720"/>
            <a:ext cx="2129320" cy="1731486"/>
          </a:xfrm>
          <a:prstGeom prst="rect">
            <a:avLst/>
          </a:prstGeom>
          <a:ln>
            <a:noFill/>
          </a:ln>
          <a:effectLst>
            <a:softEdge rad="112500"/>
          </a:effectLst>
        </p:spPr>
      </p:pic>
      <p:pic>
        <p:nvPicPr>
          <p:cNvPr id="38" name="Picture 37" descr="A person standing in front of a mountain&#10;&#10;Description automatically generated">
            <a:extLst>
              <a:ext uri="{FF2B5EF4-FFF2-40B4-BE49-F238E27FC236}">
                <a16:creationId xmlns:a16="http://schemas.microsoft.com/office/drawing/2014/main" id="{27DC476F-0C1A-4BFA-96E5-87666ADA3893}"/>
              </a:ext>
            </a:extLst>
          </p:cNvPr>
          <p:cNvPicPr>
            <a:picLocks noChangeAspect="1"/>
          </p:cNvPicPr>
          <p:nvPr/>
        </p:nvPicPr>
        <p:blipFill rotWithShape="1">
          <a:blip r:embed="rId6">
            <a:extLst>
              <a:ext uri="{28A0092B-C50C-407E-A947-70E740481C1C}">
                <a14:useLocalDpi xmlns:a14="http://schemas.microsoft.com/office/drawing/2010/main" val="0"/>
              </a:ext>
            </a:extLst>
          </a:blip>
          <a:srcRect l="5740" t="32768" r="14774" b="20565"/>
          <a:stretch/>
        </p:blipFill>
        <p:spPr>
          <a:xfrm>
            <a:off x="8641200" y="4141744"/>
            <a:ext cx="2129318" cy="1714029"/>
          </a:xfrm>
          <a:prstGeom prst="rect">
            <a:avLst/>
          </a:prstGeom>
          <a:ln>
            <a:noFill/>
          </a:ln>
          <a:effectLst>
            <a:softEdge rad="112500"/>
          </a:effectLst>
        </p:spPr>
      </p:pic>
      <p:pic>
        <p:nvPicPr>
          <p:cNvPr id="41" name="Picture 40" descr="A person posing for the camera&#10;&#10;Description automatically generated">
            <a:extLst>
              <a:ext uri="{FF2B5EF4-FFF2-40B4-BE49-F238E27FC236}">
                <a16:creationId xmlns:a16="http://schemas.microsoft.com/office/drawing/2014/main" id="{DA4B2FF9-7022-4CD2-84A5-A71DBBBDD126}"/>
              </a:ext>
            </a:extLst>
          </p:cNvPr>
          <p:cNvPicPr>
            <a:picLocks noChangeAspect="1"/>
          </p:cNvPicPr>
          <p:nvPr/>
        </p:nvPicPr>
        <p:blipFill rotWithShape="1">
          <a:blip r:embed="rId7">
            <a:extLst>
              <a:ext uri="{28A0092B-C50C-407E-A947-70E740481C1C}">
                <a14:useLocalDpi xmlns:a14="http://schemas.microsoft.com/office/drawing/2010/main" val="0"/>
              </a:ext>
            </a:extLst>
          </a:blip>
          <a:srcRect r="18883" b="18870"/>
          <a:stretch/>
        </p:blipFill>
        <p:spPr>
          <a:xfrm>
            <a:off x="1069068" y="4141745"/>
            <a:ext cx="1821696" cy="1714029"/>
          </a:xfrm>
          <a:prstGeom prst="rect">
            <a:avLst/>
          </a:prstGeom>
          <a:ln>
            <a:noFill/>
          </a:ln>
          <a:effectLst>
            <a:softEdge rad="112500"/>
          </a:effectLst>
        </p:spPr>
      </p:pic>
      <p:pic>
        <p:nvPicPr>
          <p:cNvPr id="45" name="Picture 44" descr="A person standing in a room&#10;&#10;Description automatically generated">
            <a:extLst>
              <a:ext uri="{FF2B5EF4-FFF2-40B4-BE49-F238E27FC236}">
                <a16:creationId xmlns:a16="http://schemas.microsoft.com/office/drawing/2014/main" id="{1E394D91-F7A6-447B-BE74-73A6E688078A}"/>
              </a:ext>
            </a:extLst>
          </p:cNvPr>
          <p:cNvPicPr>
            <a:picLocks noChangeAspect="1"/>
          </p:cNvPicPr>
          <p:nvPr/>
        </p:nvPicPr>
        <p:blipFill rotWithShape="1">
          <a:blip r:embed="rId8">
            <a:extLst>
              <a:ext uri="{28A0092B-C50C-407E-A947-70E740481C1C}">
                <a14:useLocalDpi xmlns:a14="http://schemas.microsoft.com/office/drawing/2010/main" val="0"/>
              </a:ext>
            </a:extLst>
          </a:blip>
          <a:srcRect l="31530" r="12761" b="40791"/>
          <a:stretch/>
        </p:blipFill>
        <p:spPr>
          <a:xfrm>
            <a:off x="4472924" y="1696721"/>
            <a:ext cx="2129317" cy="1714030"/>
          </a:xfrm>
          <a:prstGeom prst="rect">
            <a:avLst/>
          </a:prstGeom>
          <a:ln>
            <a:noFill/>
          </a:ln>
          <a:effectLst>
            <a:softEdge rad="112500"/>
          </a:effectLst>
        </p:spPr>
      </p:pic>
      <p:pic>
        <p:nvPicPr>
          <p:cNvPr id="53" name="Picture 52" descr="A person standing posing for the camera&#10;&#10;Description automatically generated">
            <a:extLst>
              <a:ext uri="{FF2B5EF4-FFF2-40B4-BE49-F238E27FC236}">
                <a16:creationId xmlns:a16="http://schemas.microsoft.com/office/drawing/2014/main" id="{22AD82E8-5CA0-4F97-8740-D379445A0BFC}"/>
              </a:ext>
            </a:extLst>
          </p:cNvPr>
          <p:cNvPicPr>
            <a:picLocks noChangeAspect="1"/>
          </p:cNvPicPr>
          <p:nvPr/>
        </p:nvPicPr>
        <p:blipFill rotWithShape="1">
          <a:blip r:embed="rId9">
            <a:extLst>
              <a:ext uri="{28A0092B-C50C-407E-A947-70E740481C1C}">
                <a14:useLocalDpi xmlns:a14="http://schemas.microsoft.com/office/drawing/2010/main" val="0"/>
              </a:ext>
            </a:extLst>
          </a:blip>
          <a:srcRect l="7915" t="3468" r="13158" b="49312"/>
          <a:stretch/>
        </p:blipFill>
        <p:spPr>
          <a:xfrm>
            <a:off x="4502306" y="4080905"/>
            <a:ext cx="2129313" cy="1714029"/>
          </a:xfrm>
          <a:prstGeom prst="rect">
            <a:avLst/>
          </a:prstGeom>
          <a:ln>
            <a:noFill/>
          </a:ln>
          <a:effectLst>
            <a:softEdge rad="112500"/>
          </a:effectLst>
        </p:spPr>
      </p:pic>
      <p:sp>
        <p:nvSpPr>
          <p:cNvPr id="56" name="TextBox 55">
            <a:extLst>
              <a:ext uri="{FF2B5EF4-FFF2-40B4-BE49-F238E27FC236}">
                <a16:creationId xmlns:a16="http://schemas.microsoft.com/office/drawing/2014/main" id="{203C0BFA-DFF0-42C0-A856-3D49D1AE1BE3}"/>
              </a:ext>
            </a:extLst>
          </p:cNvPr>
          <p:cNvSpPr txBox="1"/>
          <p:nvPr/>
        </p:nvSpPr>
        <p:spPr>
          <a:xfrm>
            <a:off x="760491" y="3428206"/>
            <a:ext cx="2474426" cy="646331"/>
          </a:xfrm>
          <a:prstGeom prst="rect">
            <a:avLst/>
          </a:prstGeom>
          <a:noFill/>
        </p:spPr>
        <p:txBody>
          <a:bodyPr wrap="square" rtlCol="0">
            <a:spAutoFit/>
          </a:bodyPr>
          <a:lstStyle/>
          <a:p>
            <a:r>
              <a:rPr lang="en-CA" dirty="0"/>
              <a:t>Khushkirat Singh Virk                    (1896533)</a:t>
            </a:r>
          </a:p>
        </p:txBody>
      </p:sp>
      <p:sp>
        <p:nvSpPr>
          <p:cNvPr id="70" name="TextBox 69">
            <a:extLst>
              <a:ext uri="{FF2B5EF4-FFF2-40B4-BE49-F238E27FC236}">
                <a16:creationId xmlns:a16="http://schemas.microsoft.com/office/drawing/2014/main" id="{BF485482-D241-4811-8E3E-AD18708533C4}"/>
              </a:ext>
            </a:extLst>
          </p:cNvPr>
          <p:cNvSpPr txBox="1"/>
          <p:nvPr/>
        </p:nvSpPr>
        <p:spPr>
          <a:xfrm>
            <a:off x="4522510" y="5709761"/>
            <a:ext cx="2664933" cy="646331"/>
          </a:xfrm>
          <a:prstGeom prst="rect">
            <a:avLst/>
          </a:prstGeom>
          <a:noFill/>
        </p:spPr>
        <p:txBody>
          <a:bodyPr wrap="square" rtlCol="0">
            <a:spAutoFit/>
          </a:bodyPr>
          <a:lstStyle/>
          <a:p>
            <a:r>
              <a:rPr lang="en-CA" dirty="0"/>
              <a:t>Amritpal Singh Sidhu</a:t>
            </a:r>
          </a:p>
          <a:p>
            <a:r>
              <a:rPr lang="en-CA" dirty="0"/>
              <a:t>(1896564)</a:t>
            </a:r>
          </a:p>
        </p:txBody>
      </p:sp>
      <p:sp>
        <p:nvSpPr>
          <p:cNvPr id="71" name="TextBox 70">
            <a:extLst>
              <a:ext uri="{FF2B5EF4-FFF2-40B4-BE49-F238E27FC236}">
                <a16:creationId xmlns:a16="http://schemas.microsoft.com/office/drawing/2014/main" id="{57D47FE0-EFB9-4B56-8FD4-9E058CB77E67}"/>
              </a:ext>
            </a:extLst>
          </p:cNvPr>
          <p:cNvSpPr txBox="1"/>
          <p:nvPr/>
        </p:nvSpPr>
        <p:spPr>
          <a:xfrm>
            <a:off x="4472924" y="3434574"/>
            <a:ext cx="2308535" cy="646331"/>
          </a:xfrm>
          <a:prstGeom prst="rect">
            <a:avLst/>
          </a:prstGeom>
          <a:noFill/>
        </p:spPr>
        <p:txBody>
          <a:bodyPr wrap="square" rtlCol="0">
            <a:spAutoFit/>
          </a:bodyPr>
          <a:lstStyle/>
          <a:p>
            <a:r>
              <a:rPr lang="en-CA" dirty="0"/>
              <a:t>Rashmeet Kaur            (1896566)</a:t>
            </a:r>
          </a:p>
        </p:txBody>
      </p:sp>
      <p:sp>
        <p:nvSpPr>
          <p:cNvPr id="72" name="TextBox 71">
            <a:extLst>
              <a:ext uri="{FF2B5EF4-FFF2-40B4-BE49-F238E27FC236}">
                <a16:creationId xmlns:a16="http://schemas.microsoft.com/office/drawing/2014/main" id="{2C2A6589-B676-46DC-8301-3E6087A228F4}"/>
              </a:ext>
            </a:extLst>
          </p:cNvPr>
          <p:cNvSpPr txBox="1"/>
          <p:nvPr/>
        </p:nvSpPr>
        <p:spPr>
          <a:xfrm>
            <a:off x="979017" y="5709762"/>
            <a:ext cx="2474426" cy="646331"/>
          </a:xfrm>
          <a:prstGeom prst="rect">
            <a:avLst/>
          </a:prstGeom>
          <a:noFill/>
        </p:spPr>
        <p:txBody>
          <a:bodyPr wrap="square" rtlCol="0">
            <a:spAutoFit/>
          </a:bodyPr>
          <a:lstStyle/>
          <a:p>
            <a:r>
              <a:rPr lang="en-CA" dirty="0"/>
              <a:t>Anshul Kapoor</a:t>
            </a:r>
          </a:p>
          <a:p>
            <a:r>
              <a:rPr lang="en-CA" dirty="0"/>
              <a:t>(1896225)</a:t>
            </a:r>
          </a:p>
        </p:txBody>
      </p:sp>
      <p:sp>
        <p:nvSpPr>
          <p:cNvPr id="73" name="TextBox 72">
            <a:extLst>
              <a:ext uri="{FF2B5EF4-FFF2-40B4-BE49-F238E27FC236}">
                <a16:creationId xmlns:a16="http://schemas.microsoft.com/office/drawing/2014/main" id="{8D82D38E-953F-4587-B8BE-879369308939}"/>
              </a:ext>
            </a:extLst>
          </p:cNvPr>
          <p:cNvSpPr txBox="1"/>
          <p:nvPr/>
        </p:nvSpPr>
        <p:spPr>
          <a:xfrm>
            <a:off x="8541941" y="3477347"/>
            <a:ext cx="2308536" cy="646331"/>
          </a:xfrm>
          <a:prstGeom prst="rect">
            <a:avLst/>
          </a:prstGeom>
          <a:noFill/>
        </p:spPr>
        <p:txBody>
          <a:bodyPr wrap="square" rtlCol="0">
            <a:spAutoFit/>
          </a:bodyPr>
          <a:lstStyle/>
          <a:p>
            <a:r>
              <a:rPr lang="en-CA" dirty="0"/>
              <a:t>Raminderjit Singh</a:t>
            </a:r>
          </a:p>
          <a:p>
            <a:r>
              <a:rPr lang="en-CA" dirty="0"/>
              <a:t>(1896533)</a:t>
            </a:r>
          </a:p>
        </p:txBody>
      </p:sp>
      <p:sp>
        <p:nvSpPr>
          <p:cNvPr id="74" name="TextBox 73">
            <a:extLst>
              <a:ext uri="{FF2B5EF4-FFF2-40B4-BE49-F238E27FC236}">
                <a16:creationId xmlns:a16="http://schemas.microsoft.com/office/drawing/2014/main" id="{1A9DFC29-0C16-4468-BC0B-5E81E892F5ED}"/>
              </a:ext>
            </a:extLst>
          </p:cNvPr>
          <p:cNvSpPr txBox="1"/>
          <p:nvPr/>
        </p:nvSpPr>
        <p:spPr>
          <a:xfrm>
            <a:off x="8674663" y="5704287"/>
            <a:ext cx="2474426" cy="646331"/>
          </a:xfrm>
          <a:prstGeom prst="rect">
            <a:avLst/>
          </a:prstGeom>
          <a:noFill/>
        </p:spPr>
        <p:txBody>
          <a:bodyPr wrap="square" rtlCol="0">
            <a:spAutoFit/>
          </a:bodyPr>
          <a:lstStyle/>
          <a:p>
            <a:r>
              <a:rPr lang="en-CA" dirty="0"/>
              <a:t>Deepak Maan</a:t>
            </a:r>
          </a:p>
          <a:p>
            <a:r>
              <a:rPr lang="en-CA" dirty="0"/>
              <a:t>(1894830)</a:t>
            </a:r>
          </a:p>
        </p:txBody>
      </p:sp>
    </p:spTree>
    <p:extLst>
      <p:ext uri="{BB962C8B-B14F-4D97-AF65-F5344CB8AC3E}">
        <p14:creationId xmlns:p14="http://schemas.microsoft.com/office/powerpoint/2010/main" val="3982815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automatically generated">
            <a:extLst>
              <a:ext uri="{FF2B5EF4-FFF2-40B4-BE49-F238E27FC236}">
                <a16:creationId xmlns:a16="http://schemas.microsoft.com/office/drawing/2014/main" id="{E672115B-B703-4E9D-98B9-E1C0B0C37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28" y="501444"/>
            <a:ext cx="2791075" cy="523567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5" name="Picture 14" descr="A screenshot of a cell phone&#10;&#10;Description automatically generated">
            <a:extLst>
              <a:ext uri="{FF2B5EF4-FFF2-40B4-BE49-F238E27FC236}">
                <a16:creationId xmlns:a16="http://schemas.microsoft.com/office/drawing/2014/main" id="{31743AE0-BC77-4B93-8C85-207BD0A4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024" y="501444"/>
            <a:ext cx="2791075" cy="523567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1" name="Content Placeholder 10">
            <a:extLst>
              <a:ext uri="{FF2B5EF4-FFF2-40B4-BE49-F238E27FC236}">
                <a16:creationId xmlns:a16="http://schemas.microsoft.com/office/drawing/2014/main" id="{F87CFCA2-3854-4F91-8F3F-A84FA09F5809}"/>
              </a:ext>
            </a:extLst>
          </p:cNvPr>
          <p:cNvSpPr txBox="1">
            <a:spLocks/>
          </p:cNvSpPr>
          <p:nvPr/>
        </p:nvSpPr>
        <p:spPr>
          <a:xfrm>
            <a:off x="9028586" y="1292167"/>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Delivered Orders</a:t>
            </a:r>
          </a:p>
          <a:p>
            <a:pPr marL="0" indent="0" algn="just">
              <a:buFont typeface="Wingdings 3" charset="2"/>
              <a:buNone/>
            </a:pPr>
            <a:r>
              <a:rPr lang="en-US" sz="1900" dirty="0"/>
              <a:t>This screen shows the history of orders that the admin had accepted and they have been delivered. It shows the details of the orders along with id of the order, the quantity and the price. </a:t>
            </a:r>
          </a:p>
        </p:txBody>
      </p:sp>
      <p:sp>
        <p:nvSpPr>
          <p:cNvPr id="22" name="Content Placeholder 10">
            <a:extLst>
              <a:ext uri="{FF2B5EF4-FFF2-40B4-BE49-F238E27FC236}">
                <a16:creationId xmlns:a16="http://schemas.microsoft.com/office/drawing/2014/main" id="{9333DC47-056B-412F-9F23-967890B84244}"/>
              </a:ext>
            </a:extLst>
          </p:cNvPr>
          <p:cNvSpPr txBox="1">
            <a:spLocks/>
          </p:cNvSpPr>
          <p:nvPr/>
        </p:nvSpPr>
        <p:spPr>
          <a:xfrm>
            <a:off x="3198054" y="1292167"/>
            <a:ext cx="2897946" cy="460219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Received Orders</a:t>
            </a:r>
          </a:p>
          <a:p>
            <a:pPr marL="0" indent="0" algn="just">
              <a:buFont typeface="Wingdings 3" charset="2"/>
              <a:buNone/>
            </a:pPr>
            <a:r>
              <a:rPr lang="en-US" sz="1900" dirty="0"/>
              <a:t>This screen shows the orders that the admin has received from the clients. This screen will shows two buttons that allow the admin to either accept or decline the order.  The accepted orders will go to the delivered order screen and the declined will be deleted automatically.</a:t>
            </a:r>
          </a:p>
        </p:txBody>
      </p:sp>
    </p:spTree>
    <p:extLst>
      <p:ext uri="{BB962C8B-B14F-4D97-AF65-F5344CB8AC3E}">
        <p14:creationId xmlns:p14="http://schemas.microsoft.com/office/powerpoint/2010/main" val="54093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80">
                                          <p:stCondLst>
                                            <p:cond delay="0"/>
                                          </p:stCondLst>
                                        </p:cTn>
                                        <p:tgtEl>
                                          <p:spTgt spid="15"/>
                                        </p:tgtEl>
                                      </p:cBhvr>
                                    </p:animEffect>
                                    <p:anim calcmode="lin" valueType="num">
                                      <p:cBhvr>
                                        <p:cTn id="25"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0" dur="26">
                                          <p:stCondLst>
                                            <p:cond delay="650"/>
                                          </p:stCondLst>
                                        </p:cTn>
                                        <p:tgtEl>
                                          <p:spTgt spid="15"/>
                                        </p:tgtEl>
                                      </p:cBhvr>
                                      <p:to x="100000" y="60000"/>
                                    </p:animScale>
                                    <p:animScale>
                                      <p:cBhvr>
                                        <p:cTn id="31" dur="166" decel="50000">
                                          <p:stCondLst>
                                            <p:cond delay="676"/>
                                          </p:stCondLst>
                                        </p:cTn>
                                        <p:tgtEl>
                                          <p:spTgt spid="15"/>
                                        </p:tgtEl>
                                      </p:cBhvr>
                                      <p:to x="100000" y="100000"/>
                                    </p:animScale>
                                    <p:animScale>
                                      <p:cBhvr>
                                        <p:cTn id="32" dur="26">
                                          <p:stCondLst>
                                            <p:cond delay="1312"/>
                                          </p:stCondLst>
                                        </p:cTn>
                                        <p:tgtEl>
                                          <p:spTgt spid="15"/>
                                        </p:tgtEl>
                                      </p:cBhvr>
                                      <p:to x="100000" y="80000"/>
                                    </p:animScale>
                                    <p:animScale>
                                      <p:cBhvr>
                                        <p:cTn id="33" dur="166" decel="50000">
                                          <p:stCondLst>
                                            <p:cond delay="1338"/>
                                          </p:stCondLst>
                                        </p:cTn>
                                        <p:tgtEl>
                                          <p:spTgt spid="15"/>
                                        </p:tgtEl>
                                      </p:cBhvr>
                                      <p:to x="100000" y="100000"/>
                                    </p:animScale>
                                    <p:animScale>
                                      <p:cBhvr>
                                        <p:cTn id="34" dur="26">
                                          <p:stCondLst>
                                            <p:cond delay="1642"/>
                                          </p:stCondLst>
                                        </p:cTn>
                                        <p:tgtEl>
                                          <p:spTgt spid="15"/>
                                        </p:tgtEl>
                                      </p:cBhvr>
                                      <p:to x="100000" y="90000"/>
                                    </p:animScale>
                                    <p:animScale>
                                      <p:cBhvr>
                                        <p:cTn id="35" dur="166" decel="50000">
                                          <p:stCondLst>
                                            <p:cond delay="1668"/>
                                          </p:stCondLst>
                                        </p:cTn>
                                        <p:tgtEl>
                                          <p:spTgt spid="15"/>
                                        </p:tgtEl>
                                      </p:cBhvr>
                                      <p:to x="100000" y="100000"/>
                                    </p:animScale>
                                    <p:animScale>
                                      <p:cBhvr>
                                        <p:cTn id="36" dur="26">
                                          <p:stCondLst>
                                            <p:cond delay="1808"/>
                                          </p:stCondLst>
                                        </p:cTn>
                                        <p:tgtEl>
                                          <p:spTgt spid="15"/>
                                        </p:tgtEl>
                                      </p:cBhvr>
                                      <p:to x="100000" y="95000"/>
                                    </p:animScale>
                                    <p:animScale>
                                      <p:cBhvr>
                                        <p:cTn id="37"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4BCC43C-C7B5-4EF9-B893-BEF75B95B6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200" y="561017"/>
            <a:ext cx="2630671" cy="53588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A screenshot of a cell phone&#10;&#10;Description automatically generated">
            <a:extLst>
              <a:ext uri="{FF2B5EF4-FFF2-40B4-BE49-F238E27FC236}">
                <a16:creationId xmlns:a16="http://schemas.microsoft.com/office/drawing/2014/main" id="{5C80D48B-C7B5-406A-B3CF-9FA966B91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575" y="642751"/>
            <a:ext cx="2630671" cy="519534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Content Placeholder 10">
            <a:extLst>
              <a:ext uri="{FF2B5EF4-FFF2-40B4-BE49-F238E27FC236}">
                <a16:creationId xmlns:a16="http://schemas.microsoft.com/office/drawing/2014/main" id="{F7C24A30-D651-4B96-981E-1342CADECC4A}"/>
              </a:ext>
            </a:extLst>
          </p:cNvPr>
          <p:cNvSpPr txBox="1">
            <a:spLocks/>
          </p:cNvSpPr>
          <p:nvPr/>
        </p:nvSpPr>
        <p:spPr>
          <a:xfrm>
            <a:off x="3020816" y="1209607"/>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Settings</a:t>
            </a:r>
          </a:p>
          <a:p>
            <a:pPr marL="0" indent="0" algn="just">
              <a:buFont typeface="Wingdings 3" charset="2"/>
              <a:buNone/>
            </a:pPr>
            <a:r>
              <a:rPr lang="en-US" sz="1900" dirty="0"/>
              <a:t>This screen is similar to the user side where the admin can edit his personal details, logout from the application and read the terms and conditions.</a:t>
            </a:r>
          </a:p>
        </p:txBody>
      </p:sp>
      <p:sp>
        <p:nvSpPr>
          <p:cNvPr id="11" name="Content Placeholder 10">
            <a:extLst>
              <a:ext uri="{FF2B5EF4-FFF2-40B4-BE49-F238E27FC236}">
                <a16:creationId xmlns:a16="http://schemas.microsoft.com/office/drawing/2014/main" id="{65F71FB5-836C-415C-8EED-09C526F78035}"/>
              </a:ext>
            </a:extLst>
          </p:cNvPr>
          <p:cNvSpPr txBox="1">
            <a:spLocks/>
          </p:cNvSpPr>
          <p:nvPr/>
        </p:nvSpPr>
        <p:spPr>
          <a:xfrm>
            <a:off x="8884245" y="1209607"/>
            <a:ext cx="2960751"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Category data</a:t>
            </a:r>
          </a:p>
          <a:p>
            <a:pPr marL="0" indent="0" algn="just">
              <a:buFont typeface="Wingdings 3" charset="2"/>
              <a:buNone/>
            </a:pPr>
            <a:r>
              <a:rPr lang="en-US" sz="1900" dirty="0"/>
              <a:t>This screen shows category data for the admin side. This screen contains a add icon which allows the admin to add new item. The admin can delete the existing item using the delete icon.</a:t>
            </a:r>
          </a:p>
        </p:txBody>
      </p:sp>
    </p:spTree>
    <p:extLst>
      <p:ext uri="{BB962C8B-B14F-4D97-AF65-F5344CB8AC3E}">
        <p14:creationId xmlns:p14="http://schemas.microsoft.com/office/powerpoint/2010/main" val="115811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80">
                                          <p:stCondLst>
                                            <p:cond delay="0"/>
                                          </p:stCondLst>
                                        </p:cTn>
                                        <p:tgtEl>
                                          <p:spTgt spid="7"/>
                                        </p:tgtEl>
                                      </p:cBhvr>
                                    </p:animEffect>
                                    <p:anim calcmode="lin" valueType="num">
                                      <p:cBhvr>
                                        <p:cTn id="2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 dur="26">
                                          <p:stCondLst>
                                            <p:cond delay="650"/>
                                          </p:stCondLst>
                                        </p:cTn>
                                        <p:tgtEl>
                                          <p:spTgt spid="7"/>
                                        </p:tgtEl>
                                      </p:cBhvr>
                                      <p:to x="100000" y="60000"/>
                                    </p:animScale>
                                    <p:animScale>
                                      <p:cBhvr>
                                        <p:cTn id="31" dur="166" decel="50000">
                                          <p:stCondLst>
                                            <p:cond delay="676"/>
                                          </p:stCondLst>
                                        </p:cTn>
                                        <p:tgtEl>
                                          <p:spTgt spid="7"/>
                                        </p:tgtEl>
                                      </p:cBhvr>
                                      <p:to x="100000" y="100000"/>
                                    </p:animScale>
                                    <p:animScale>
                                      <p:cBhvr>
                                        <p:cTn id="32" dur="26">
                                          <p:stCondLst>
                                            <p:cond delay="1312"/>
                                          </p:stCondLst>
                                        </p:cTn>
                                        <p:tgtEl>
                                          <p:spTgt spid="7"/>
                                        </p:tgtEl>
                                      </p:cBhvr>
                                      <p:to x="100000" y="80000"/>
                                    </p:animScale>
                                    <p:animScale>
                                      <p:cBhvr>
                                        <p:cTn id="33" dur="166" decel="50000">
                                          <p:stCondLst>
                                            <p:cond delay="1338"/>
                                          </p:stCondLst>
                                        </p:cTn>
                                        <p:tgtEl>
                                          <p:spTgt spid="7"/>
                                        </p:tgtEl>
                                      </p:cBhvr>
                                      <p:to x="100000" y="100000"/>
                                    </p:animScale>
                                    <p:animScale>
                                      <p:cBhvr>
                                        <p:cTn id="34" dur="26">
                                          <p:stCondLst>
                                            <p:cond delay="1642"/>
                                          </p:stCondLst>
                                        </p:cTn>
                                        <p:tgtEl>
                                          <p:spTgt spid="7"/>
                                        </p:tgtEl>
                                      </p:cBhvr>
                                      <p:to x="100000" y="90000"/>
                                    </p:animScale>
                                    <p:animScale>
                                      <p:cBhvr>
                                        <p:cTn id="35" dur="166" decel="50000">
                                          <p:stCondLst>
                                            <p:cond delay="1668"/>
                                          </p:stCondLst>
                                        </p:cTn>
                                        <p:tgtEl>
                                          <p:spTgt spid="7"/>
                                        </p:tgtEl>
                                      </p:cBhvr>
                                      <p:to x="100000" y="100000"/>
                                    </p:animScale>
                                    <p:animScale>
                                      <p:cBhvr>
                                        <p:cTn id="36" dur="26">
                                          <p:stCondLst>
                                            <p:cond delay="1808"/>
                                          </p:stCondLst>
                                        </p:cTn>
                                        <p:tgtEl>
                                          <p:spTgt spid="7"/>
                                        </p:tgtEl>
                                      </p:cBhvr>
                                      <p:to x="100000" y="95000"/>
                                    </p:animScale>
                                    <p:animScale>
                                      <p:cBhvr>
                                        <p:cTn id="3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548591D7-87EC-4AFE-B0D0-61595DC1C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79" y="492369"/>
            <a:ext cx="2632711" cy="52193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Content Placeholder 4" descr="A screenshot of a cell phone&#10;&#10;Description automatically generated">
            <a:extLst>
              <a:ext uri="{FF2B5EF4-FFF2-40B4-BE49-F238E27FC236}">
                <a16:creationId xmlns:a16="http://schemas.microsoft.com/office/drawing/2014/main" id="{180225A9-8899-4523-BC59-4B127EF792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71061" y="492369"/>
            <a:ext cx="2632711" cy="52193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Content Placeholder 10">
            <a:extLst>
              <a:ext uri="{FF2B5EF4-FFF2-40B4-BE49-F238E27FC236}">
                <a16:creationId xmlns:a16="http://schemas.microsoft.com/office/drawing/2014/main" id="{CF6194E7-E8FB-4155-8001-624C59FD85B1}"/>
              </a:ext>
            </a:extLst>
          </p:cNvPr>
          <p:cNvSpPr txBox="1">
            <a:spLocks/>
          </p:cNvSpPr>
          <p:nvPr/>
        </p:nvSpPr>
        <p:spPr>
          <a:xfrm>
            <a:off x="3178390" y="1239159"/>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Editing Items</a:t>
            </a:r>
          </a:p>
          <a:p>
            <a:pPr marL="0" indent="0" algn="just">
              <a:buFont typeface="Wingdings 3" charset="2"/>
              <a:buNone/>
            </a:pPr>
            <a:r>
              <a:rPr lang="en-US" sz="1900" dirty="0"/>
              <a:t>This screen allows the admin to edit the information for the items available. He can change the price weight of the item. He can increase or decrease the quantity.</a:t>
            </a:r>
          </a:p>
        </p:txBody>
      </p:sp>
      <p:sp>
        <p:nvSpPr>
          <p:cNvPr id="7" name="Content Placeholder 10">
            <a:extLst>
              <a:ext uri="{FF2B5EF4-FFF2-40B4-BE49-F238E27FC236}">
                <a16:creationId xmlns:a16="http://schemas.microsoft.com/office/drawing/2014/main" id="{3CC6F5FB-7326-43AD-A5DE-ED5B8BF14700}"/>
              </a:ext>
            </a:extLst>
          </p:cNvPr>
          <p:cNvSpPr txBox="1">
            <a:spLocks/>
          </p:cNvSpPr>
          <p:nvPr/>
        </p:nvSpPr>
        <p:spPr>
          <a:xfrm>
            <a:off x="8948443" y="1239159"/>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Adding new item</a:t>
            </a:r>
          </a:p>
          <a:p>
            <a:pPr marL="0" indent="0" algn="just">
              <a:buFont typeface="Wingdings 3" charset="2"/>
              <a:buNone/>
            </a:pPr>
            <a:r>
              <a:rPr lang="en-US" sz="1900" dirty="0"/>
              <a:t>This screen allows the admin to add new items to the categories along with the detailed description. Admin can choose an image for the display of the item.  </a:t>
            </a:r>
          </a:p>
        </p:txBody>
      </p:sp>
    </p:spTree>
    <p:extLst>
      <p:ext uri="{BB962C8B-B14F-4D97-AF65-F5344CB8AC3E}">
        <p14:creationId xmlns:p14="http://schemas.microsoft.com/office/powerpoint/2010/main" val="428142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D453-0ECD-4A22-908E-DD2645B84E05}"/>
              </a:ext>
            </a:extLst>
          </p:cNvPr>
          <p:cNvSpPr>
            <a:spLocks noGrp="1"/>
          </p:cNvSpPr>
          <p:nvPr>
            <p:ph type="title"/>
          </p:nvPr>
        </p:nvSpPr>
        <p:spPr>
          <a:xfrm>
            <a:off x="646111" y="423222"/>
            <a:ext cx="9404723" cy="907897"/>
          </a:xfrm>
        </p:spPr>
        <p:txBody>
          <a:bodyPr/>
          <a:lstStyle/>
          <a:p>
            <a:r>
              <a:rPr lang="en-CA" dirty="0"/>
              <a:t>Special Features</a:t>
            </a:r>
          </a:p>
        </p:txBody>
      </p:sp>
      <p:pic>
        <p:nvPicPr>
          <p:cNvPr id="5" name="Content Placeholder 4" descr="A screenshot of a cell phone&#10;&#10;Description automatically generated">
            <a:extLst>
              <a:ext uri="{FF2B5EF4-FFF2-40B4-BE49-F238E27FC236}">
                <a16:creationId xmlns:a16="http://schemas.microsoft.com/office/drawing/2014/main" id="{B3580359-A9E6-48AE-81BB-0D052290A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1482" y="1331119"/>
            <a:ext cx="2593494" cy="47781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Picture 12" descr="A screenshot of a cell phone&#10;&#10;Description automatically generated">
            <a:extLst>
              <a:ext uri="{FF2B5EF4-FFF2-40B4-BE49-F238E27FC236}">
                <a16:creationId xmlns:a16="http://schemas.microsoft.com/office/drawing/2014/main" id="{4354E2BD-0EC3-4EF6-9D4E-FDC7BAA51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0" y="1331118"/>
            <a:ext cx="2560916" cy="477813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6" name="Content Placeholder 10">
            <a:extLst>
              <a:ext uri="{FF2B5EF4-FFF2-40B4-BE49-F238E27FC236}">
                <a16:creationId xmlns:a16="http://schemas.microsoft.com/office/drawing/2014/main" id="{70278823-A4FA-4622-9305-2A12AA3F09F5}"/>
              </a:ext>
            </a:extLst>
          </p:cNvPr>
          <p:cNvSpPr txBox="1">
            <a:spLocks/>
          </p:cNvSpPr>
          <p:nvPr/>
        </p:nvSpPr>
        <p:spPr>
          <a:xfrm>
            <a:off x="3278256" y="1689369"/>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Payment Screen </a:t>
            </a:r>
          </a:p>
          <a:p>
            <a:pPr marL="0" indent="0" algn="just">
              <a:buFont typeface="Wingdings 3" charset="2"/>
              <a:buNone/>
            </a:pPr>
            <a:r>
              <a:rPr lang="en-US" sz="1900" dirty="0"/>
              <a:t>This screen is displayed after the user check out with the items in the cart. This is not an original payment gateway but is designed to show the future scope of the application. </a:t>
            </a:r>
          </a:p>
        </p:txBody>
      </p:sp>
      <p:sp>
        <p:nvSpPr>
          <p:cNvPr id="17" name="Content Placeholder 10">
            <a:extLst>
              <a:ext uri="{FF2B5EF4-FFF2-40B4-BE49-F238E27FC236}">
                <a16:creationId xmlns:a16="http://schemas.microsoft.com/office/drawing/2014/main" id="{82FBD12D-B7E1-4B15-A7A9-9F6D21DD66FA}"/>
              </a:ext>
            </a:extLst>
          </p:cNvPr>
          <p:cNvSpPr txBox="1">
            <a:spLocks/>
          </p:cNvSpPr>
          <p:nvPr/>
        </p:nvSpPr>
        <p:spPr>
          <a:xfrm>
            <a:off x="8984976" y="1689369"/>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err="1"/>
              <a:t>Payement</a:t>
            </a:r>
            <a:r>
              <a:rPr lang="en-US" sz="1900" b="1" i="1" u="sng" dirty="0"/>
              <a:t> Details</a:t>
            </a:r>
          </a:p>
          <a:p>
            <a:pPr marL="0" indent="0" algn="just">
              <a:buFont typeface="Wingdings 3" charset="2"/>
              <a:buNone/>
            </a:pPr>
            <a:r>
              <a:rPr lang="en-US" sz="1900" dirty="0"/>
              <a:t>This screen is not the original payment gateway as stated but still a user won’t be able to click the make payment and go to the next screen without entering fake details but with the proper constraints applied on the date, </a:t>
            </a:r>
            <a:r>
              <a:rPr lang="en-US" sz="1900" dirty="0" err="1"/>
              <a:t>cvv</a:t>
            </a:r>
            <a:r>
              <a:rPr lang="en-US" sz="1900" dirty="0"/>
              <a:t> and card number.</a:t>
            </a:r>
          </a:p>
        </p:txBody>
      </p:sp>
    </p:spTree>
    <p:extLst>
      <p:ext uri="{BB962C8B-B14F-4D97-AF65-F5344CB8AC3E}">
        <p14:creationId xmlns:p14="http://schemas.microsoft.com/office/powerpoint/2010/main" val="22438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out)">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AD2C6E4-90F3-4A84-9242-7D2592B73A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884" y="548640"/>
            <a:ext cx="2634151" cy="52690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A screenshot of a cell phone&#10;&#10;Description automatically generated">
            <a:extLst>
              <a:ext uri="{FF2B5EF4-FFF2-40B4-BE49-F238E27FC236}">
                <a16:creationId xmlns:a16="http://schemas.microsoft.com/office/drawing/2014/main" id="{D00859B9-6F88-42AA-B5AF-91EF6201C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419" y="548640"/>
            <a:ext cx="2634150" cy="52690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Content Placeholder 10">
            <a:extLst>
              <a:ext uri="{FF2B5EF4-FFF2-40B4-BE49-F238E27FC236}">
                <a16:creationId xmlns:a16="http://schemas.microsoft.com/office/drawing/2014/main" id="{4C33991C-9D97-40CF-A867-73CCDF79C4F0}"/>
              </a:ext>
            </a:extLst>
          </p:cNvPr>
          <p:cNvSpPr txBox="1">
            <a:spLocks/>
          </p:cNvSpPr>
          <p:nvPr/>
        </p:nvSpPr>
        <p:spPr>
          <a:xfrm>
            <a:off x="3385922" y="1398185"/>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Shipping Address</a:t>
            </a:r>
          </a:p>
          <a:p>
            <a:pPr marL="0" indent="0" algn="just">
              <a:buFont typeface="Wingdings 3" charset="2"/>
              <a:buNone/>
            </a:pPr>
            <a:r>
              <a:rPr lang="en-US" sz="1900" dirty="0"/>
              <a:t>This screen shows up after clicking on Check out. It confirms from the user that the delivery address should be the one they entered at signup or they want to update a new one. This screen shows up before the user makes the payment.</a:t>
            </a:r>
          </a:p>
        </p:txBody>
      </p:sp>
      <p:sp>
        <p:nvSpPr>
          <p:cNvPr id="11" name="Content Placeholder 10">
            <a:extLst>
              <a:ext uri="{FF2B5EF4-FFF2-40B4-BE49-F238E27FC236}">
                <a16:creationId xmlns:a16="http://schemas.microsoft.com/office/drawing/2014/main" id="{9FEBB517-4488-4D4E-8B07-DE3A5511B602}"/>
              </a:ext>
            </a:extLst>
          </p:cNvPr>
          <p:cNvSpPr txBox="1">
            <a:spLocks/>
          </p:cNvSpPr>
          <p:nvPr/>
        </p:nvSpPr>
        <p:spPr>
          <a:xfrm>
            <a:off x="9063569" y="1398185"/>
            <a:ext cx="2917610" cy="512922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Change Address </a:t>
            </a:r>
          </a:p>
          <a:p>
            <a:pPr marL="0" indent="0" algn="just">
              <a:buFont typeface="Wingdings 3" charset="2"/>
              <a:buNone/>
            </a:pPr>
            <a:r>
              <a:rPr lang="en-US" sz="1900" dirty="0"/>
              <a:t>This is the screen which opens when the user clicks on the change address option in the previous screen. If the user </a:t>
            </a:r>
            <a:r>
              <a:rPr lang="en-US" sz="1900" dirty="0" err="1"/>
              <a:t>clicken</a:t>
            </a:r>
            <a:r>
              <a:rPr lang="en-US" sz="1900" dirty="0"/>
              <a:t> on the change address they can click on cancel and go back to the previous screen or if they want to update the address they </a:t>
            </a:r>
            <a:r>
              <a:rPr lang="en-US" sz="1900" dirty="0" err="1"/>
              <a:t>canm</a:t>
            </a:r>
            <a:r>
              <a:rPr lang="en-US" sz="1900" dirty="0"/>
              <a:t> enter the new details and click on the update address button.</a:t>
            </a:r>
          </a:p>
        </p:txBody>
      </p:sp>
    </p:spTree>
    <p:extLst>
      <p:ext uri="{BB962C8B-B14F-4D97-AF65-F5344CB8AC3E}">
        <p14:creationId xmlns:p14="http://schemas.microsoft.com/office/powerpoint/2010/main" val="15922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out)">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E9FAA66B-D01E-4B91-AC69-9FC6818F7A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863" y="506437"/>
            <a:ext cx="2782667" cy="53510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A screenshot of a cell phone&#10;&#10;Description automatically generated">
            <a:extLst>
              <a:ext uri="{FF2B5EF4-FFF2-40B4-BE49-F238E27FC236}">
                <a16:creationId xmlns:a16="http://schemas.microsoft.com/office/drawing/2014/main" id="{35328A41-0170-4A6F-B81E-9C12DE2E0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252" y="506437"/>
            <a:ext cx="2782666" cy="53510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Content Placeholder 10">
            <a:extLst>
              <a:ext uri="{FF2B5EF4-FFF2-40B4-BE49-F238E27FC236}">
                <a16:creationId xmlns:a16="http://schemas.microsoft.com/office/drawing/2014/main" id="{FE536195-1BA4-4C52-913D-8D6F2C3AA9F8}"/>
              </a:ext>
            </a:extLst>
          </p:cNvPr>
          <p:cNvSpPr txBox="1">
            <a:spLocks/>
          </p:cNvSpPr>
          <p:nvPr/>
        </p:nvSpPr>
        <p:spPr>
          <a:xfrm>
            <a:off x="3233530" y="1403668"/>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Add New Item </a:t>
            </a:r>
          </a:p>
          <a:p>
            <a:pPr marL="0" indent="0" algn="just">
              <a:buFont typeface="Wingdings 3" charset="2"/>
              <a:buNone/>
            </a:pPr>
            <a:r>
              <a:rPr lang="en-US" sz="1900" dirty="0"/>
              <a:t>This screen is for the admin when he wants to add a new product. This screen contains the price section. The admin can not enter the price as zero if he does, once he clicks on add a toast will be displayed that the price can’t be zero. </a:t>
            </a:r>
          </a:p>
        </p:txBody>
      </p:sp>
      <p:sp>
        <p:nvSpPr>
          <p:cNvPr id="11" name="Content Placeholder 10">
            <a:extLst>
              <a:ext uri="{FF2B5EF4-FFF2-40B4-BE49-F238E27FC236}">
                <a16:creationId xmlns:a16="http://schemas.microsoft.com/office/drawing/2014/main" id="{C0E6A105-25A3-4DF7-BCC6-5AB0507B8EC8}"/>
              </a:ext>
            </a:extLst>
          </p:cNvPr>
          <p:cNvSpPr txBox="1">
            <a:spLocks/>
          </p:cNvSpPr>
          <p:nvPr/>
        </p:nvSpPr>
        <p:spPr>
          <a:xfrm>
            <a:off x="8992843" y="1398184"/>
            <a:ext cx="2917610" cy="43414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Add New Item</a:t>
            </a:r>
          </a:p>
          <a:p>
            <a:pPr marL="0" indent="0" algn="just">
              <a:buFont typeface="Wingdings 3" charset="2"/>
              <a:buNone/>
            </a:pPr>
            <a:r>
              <a:rPr lang="en-US" sz="1900" dirty="0"/>
              <a:t>This is also the add new product screen but the difference here is that an item named Olive already exists. The admin cannot add items with same name. He will be informed that item already exists. This reduces the probability of making mistake of adding same product again.</a:t>
            </a:r>
          </a:p>
        </p:txBody>
      </p:sp>
    </p:spTree>
    <p:extLst>
      <p:ext uri="{BB962C8B-B14F-4D97-AF65-F5344CB8AC3E}">
        <p14:creationId xmlns:p14="http://schemas.microsoft.com/office/powerpoint/2010/main" val="35257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out)">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device&#10;&#10;Description automatically generated">
            <a:extLst>
              <a:ext uri="{FF2B5EF4-FFF2-40B4-BE49-F238E27FC236}">
                <a16:creationId xmlns:a16="http://schemas.microsoft.com/office/drawing/2014/main" id="{F2EEEEA9-531D-45AB-ABD9-16E088886F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197" y="637107"/>
            <a:ext cx="3232961" cy="558378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Content Placeholder 10">
            <a:extLst>
              <a:ext uri="{FF2B5EF4-FFF2-40B4-BE49-F238E27FC236}">
                <a16:creationId xmlns:a16="http://schemas.microsoft.com/office/drawing/2014/main" id="{FF6DE3A8-F334-4502-A82D-FDD2A0C7618E}"/>
              </a:ext>
            </a:extLst>
          </p:cNvPr>
          <p:cNvSpPr txBox="1">
            <a:spLocks/>
          </p:cNvSpPr>
          <p:nvPr/>
        </p:nvSpPr>
        <p:spPr>
          <a:xfrm>
            <a:off x="4637195" y="1687448"/>
            <a:ext cx="2917610" cy="40616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900" b="1" i="1" u="sng" dirty="0"/>
              <a:t>Notification</a:t>
            </a:r>
          </a:p>
          <a:p>
            <a:pPr marL="0" indent="0" algn="just">
              <a:buFont typeface="Wingdings 3" charset="2"/>
              <a:buNone/>
            </a:pPr>
            <a:r>
              <a:rPr lang="en-US" sz="1900" dirty="0"/>
              <a:t>When the admin adds a new item the user will be informed  by a push notification. The notification will be displayed as shown in the picture.</a:t>
            </a:r>
          </a:p>
        </p:txBody>
      </p:sp>
    </p:spTree>
    <p:extLst>
      <p:ext uri="{BB962C8B-B14F-4D97-AF65-F5344CB8AC3E}">
        <p14:creationId xmlns:p14="http://schemas.microsoft.com/office/powerpoint/2010/main" val="3745457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FB43FC6-86F6-4F37-80FB-7561AC12F2D7}"/>
              </a:ext>
            </a:extLst>
          </p:cNvPr>
          <p:cNvSpPr>
            <a:spLocks noGrp="1"/>
          </p:cNvSpPr>
          <p:nvPr>
            <p:ph type="title"/>
          </p:nvPr>
        </p:nvSpPr>
        <p:spPr>
          <a:xfrm>
            <a:off x="648930" y="629267"/>
            <a:ext cx="9252154" cy="1016654"/>
          </a:xfrm>
        </p:spPr>
        <p:txBody>
          <a:bodyPr>
            <a:normAutofit/>
          </a:bodyPr>
          <a:lstStyle/>
          <a:p>
            <a:r>
              <a:rPr lang="en-CA">
                <a:solidFill>
                  <a:srgbClr val="EBEBEB"/>
                </a:solidFill>
              </a:rPr>
              <a:t>Future Scope </a:t>
            </a:r>
          </a:p>
        </p:txBody>
      </p:sp>
      <p:sp useBgFill="1">
        <p:nvSpPr>
          <p:cNvPr id="17" name="Freeform: Shape 1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6CD759F-676D-433E-9077-88D251C8426E}"/>
              </a:ext>
            </a:extLst>
          </p:cNvPr>
          <p:cNvSpPr>
            <a:spLocks noGrp="1"/>
          </p:cNvSpPr>
          <p:nvPr>
            <p:ph idx="1"/>
          </p:nvPr>
        </p:nvSpPr>
        <p:spPr>
          <a:xfrm>
            <a:off x="648931" y="2548281"/>
            <a:ext cx="5122606" cy="3852519"/>
          </a:xfrm>
        </p:spPr>
        <p:txBody>
          <a:bodyPr>
            <a:normAutofit/>
          </a:bodyPr>
          <a:lstStyle/>
          <a:p>
            <a:pPr>
              <a:buClr>
                <a:srgbClr val="433A33"/>
              </a:buClr>
              <a:buFont typeface="Wingdings" panose="05000000000000000000" pitchFamily="2" charset="2"/>
              <a:buChar char="v"/>
            </a:pPr>
            <a:r>
              <a:rPr lang="en-CA" dirty="0"/>
              <a:t>We can integrate the application with google API (location based).</a:t>
            </a:r>
          </a:p>
          <a:p>
            <a:pPr>
              <a:buClr>
                <a:srgbClr val="433A33"/>
              </a:buClr>
              <a:buFont typeface="Wingdings" panose="05000000000000000000" pitchFamily="2" charset="2"/>
              <a:buChar char="v"/>
            </a:pPr>
            <a:endParaRPr lang="en-CA" dirty="0"/>
          </a:p>
          <a:p>
            <a:pPr>
              <a:buClr>
                <a:srgbClr val="433A33"/>
              </a:buClr>
              <a:buFont typeface="Wingdings" panose="05000000000000000000" pitchFamily="2" charset="2"/>
              <a:buChar char="v"/>
            </a:pPr>
            <a:r>
              <a:rPr lang="en-CA" dirty="0"/>
              <a:t>The payment gateway will be implemented to generate real time payments.</a:t>
            </a:r>
          </a:p>
          <a:p>
            <a:pPr>
              <a:buClr>
                <a:srgbClr val="433A33"/>
              </a:buClr>
              <a:buFont typeface="Wingdings" panose="05000000000000000000" pitchFamily="2" charset="2"/>
              <a:buChar char="v"/>
            </a:pPr>
            <a:endParaRPr lang="en-CA" dirty="0"/>
          </a:p>
          <a:p>
            <a:pPr>
              <a:buClr>
                <a:srgbClr val="433A33"/>
              </a:buClr>
              <a:buFont typeface="Wingdings" panose="05000000000000000000" pitchFamily="2" charset="2"/>
              <a:buChar char="v"/>
            </a:pPr>
            <a:r>
              <a:rPr lang="en-CA" dirty="0"/>
              <a:t> We can use real time server instead of firebase.</a:t>
            </a:r>
          </a:p>
          <a:p>
            <a:pPr marL="0" indent="0">
              <a:buNone/>
            </a:pPr>
            <a:endParaRPr lang="en-CA" dirty="0"/>
          </a:p>
        </p:txBody>
      </p:sp>
      <p:pic>
        <p:nvPicPr>
          <p:cNvPr id="6" name="Picture 5" descr="A screen shot of a computer&#10;&#10;Description automatically generated">
            <a:extLst>
              <a:ext uri="{FF2B5EF4-FFF2-40B4-BE49-F238E27FC236}">
                <a16:creationId xmlns:a16="http://schemas.microsoft.com/office/drawing/2014/main" id="{9B6F9EBB-BC3B-4871-9040-5D92DE56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2656075"/>
            <a:ext cx="5451627" cy="3446430"/>
          </a:xfrm>
          <a:prstGeom prst="rect">
            <a:avLst/>
          </a:prstGeom>
          <a:effectLst/>
        </p:spPr>
      </p:pic>
    </p:spTree>
    <p:extLst>
      <p:ext uri="{BB962C8B-B14F-4D97-AF65-F5344CB8AC3E}">
        <p14:creationId xmlns:p14="http://schemas.microsoft.com/office/powerpoint/2010/main" val="259295058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4912F0E-B293-446B-8B6A-8F5FCC03D1A6}"/>
              </a:ext>
            </a:extLst>
          </p:cNvPr>
          <p:cNvSpPr>
            <a:spLocks noGrp="1"/>
          </p:cNvSpPr>
          <p:nvPr>
            <p:ph type="title"/>
          </p:nvPr>
        </p:nvSpPr>
        <p:spPr>
          <a:xfrm>
            <a:off x="648930" y="629267"/>
            <a:ext cx="9252154" cy="1016654"/>
          </a:xfrm>
        </p:spPr>
        <p:txBody>
          <a:bodyPr>
            <a:normAutofit/>
          </a:bodyPr>
          <a:lstStyle/>
          <a:p>
            <a:r>
              <a:rPr lang="en-CA" dirty="0">
                <a:solidFill>
                  <a:srgbClr val="EBEBEB"/>
                </a:solidFill>
              </a:rPr>
              <a:t>COMPLEX PARTS</a:t>
            </a:r>
          </a:p>
        </p:txBody>
      </p:sp>
      <p:sp>
        <p:nvSpPr>
          <p:cNvPr id="25" name="Rectangle 2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16" name="Content Placeholder 2">
            <a:extLst>
              <a:ext uri="{FF2B5EF4-FFF2-40B4-BE49-F238E27FC236}">
                <a16:creationId xmlns:a16="http://schemas.microsoft.com/office/drawing/2014/main" id="{35F1EBF9-AC08-4DAB-BD87-0927BE5838C4}"/>
              </a:ext>
            </a:extLst>
          </p:cNvPr>
          <p:cNvGraphicFramePr>
            <a:graphicFrameLocks noGrp="1"/>
          </p:cNvGraphicFramePr>
          <p:nvPr>
            <p:ph idx="1"/>
            <p:extLst>
              <p:ext uri="{D42A27DB-BD31-4B8C-83A1-F6EECF244321}">
                <p14:modId xmlns:p14="http://schemas.microsoft.com/office/powerpoint/2010/main" val="177824312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90777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1"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person, pair, person, holding&#10;&#10;Description automatically generated">
            <a:extLst>
              <a:ext uri="{FF2B5EF4-FFF2-40B4-BE49-F238E27FC236}">
                <a16:creationId xmlns:a16="http://schemas.microsoft.com/office/drawing/2014/main" id="{09B22066-5C4B-4C1F-B4C6-3EF2BCE290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7751" y="643467"/>
            <a:ext cx="9916497" cy="5571066"/>
          </a:xfrm>
          <a:prstGeom prst="rect">
            <a:avLst/>
          </a:prstGeom>
        </p:spPr>
      </p:pic>
      <p:sp>
        <p:nvSpPr>
          <p:cNvPr id="33"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9518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4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BD445D9-88CF-4C43-B35D-D36F811E2F91}"/>
              </a:ext>
            </a:extLst>
          </p:cNvPr>
          <p:cNvSpPr>
            <a:spLocks noGrp="1"/>
          </p:cNvSpPr>
          <p:nvPr>
            <p:ph type="title"/>
          </p:nvPr>
        </p:nvSpPr>
        <p:spPr>
          <a:xfrm>
            <a:off x="648930" y="629267"/>
            <a:ext cx="9252154" cy="1016654"/>
          </a:xfrm>
        </p:spPr>
        <p:txBody>
          <a:bodyPr vert="horz" lIns="91440" tIns="45720" rIns="91440" bIns="45720" rtlCol="0">
            <a:normAutofit/>
          </a:bodyPr>
          <a:lstStyle/>
          <a:p>
            <a:r>
              <a:rPr lang="en-US">
                <a:solidFill>
                  <a:srgbClr val="EBEBEB"/>
                </a:solidFill>
              </a:rPr>
              <a:t>INTRODUCTION</a:t>
            </a:r>
          </a:p>
        </p:txBody>
      </p:sp>
      <p:sp>
        <p:nvSpPr>
          <p:cNvPr id="60" name="Rectangle 5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1" name="Freeform: Shape 5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2" name="Content Placeholder 32">
            <a:extLst>
              <a:ext uri="{FF2B5EF4-FFF2-40B4-BE49-F238E27FC236}">
                <a16:creationId xmlns:a16="http://schemas.microsoft.com/office/drawing/2014/main" id="{50D0E586-B70E-44B7-BE06-9498B6B8DC7C}"/>
              </a:ext>
            </a:extLst>
          </p:cNvPr>
          <p:cNvGraphicFramePr>
            <a:graphicFrameLocks noGrp="1"/>
          </p:cNvGraphicFramePr>
          <p:nvPr>
            <p:ph idx="1"/>
            <p:extLst>
              <p:ext uri="{D42A27DB-BD31-4B8C-83A1-F6EECF244321}">
                <p14:modId xmlns:p14="http://schemas.microsoft.com/office/powerpoint/2010/main" val="342415342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450862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A9E297E1-D494-44BD-972B-189D1AAC65B3}"/>
              </a:ext>
            </a:extLst>
          </p:cNvPr>
          <p:cNvSpPr>
            <a:spLocks noGrp="1"/>
          </p:cNvSpPr>
          <p:nvPr>
            <p:ph type="title"/>
          </p:nvPr>
        </p:nvSpPr>
        <p:spPr>
          <a:xfrm>
            <a:off x="648930" y="629266"/>
            <a:ext cx="6188190" cy="1622321"/>
          </a:xfrm>
        </p:spPr>
        <p:txBody>
          <a:bodyPr>
            <a:normAutofit/>
          </a:bodyPr>
          <a:lstStyle/>
          <a:p>
            <a:r>
              <a:rPr lang="en-CA">
                <a:solidFill>
                  <a:srgbClr val="EBEBEB"/>
                </a:solidFill>
              </a:rPr>
              <a:t>IMPLEMENTATION</a:t>
            </a:r>
          </a:p>
        </p:txBody>
      </p:sp>
      <p:sp>
        <p:nvSpPr>
          <p:cNvPr id="2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descr="A picture containing room&#10;&#10;Description automatically generated">
            <a:extLst>
              <a:ext uri="{FF2B5EF4-FFF2-40B4-BE49-F238E27FC236}">
                <a16:creationId xmlns:a16="http://schemas.microsoft.com/office/drawing/2014/main" id="{964505FD-6A52-460A-B4FE-94BA4097EE1F}"/>
              </a:ext>
            </a:extLst>
          </p:cNvPr>
          <p:cNvPicPr>
            <a:picLocks noChangeAspect="1"/>
          </p:cNvPicPr>
          <p:nvPr/>
        </p:nvPicPr>
        <p:blipFill rotWithShape="1">
          <a:blip r:embed="rId3">
            <a:extLst>
              <a:ext uri="{28A0092B-C50C-407E-A947-70E740481C1C}">
                <a14:useLocalDpi xmlns:a14="http://schemas.microsoft.com/office/drawing/2010/main" val="0"/>
              </a:ext>
            </a:extLst>
          </a:blip>
          <a:srcRect t="27937" r="2" b="25970"/>
          <a:stretch/>
        </p:blipFill>
        <p:spPr>
          <a:xfrm>
            <a:off x="7220078" y="10"/>
            <a:ext cx="4971922" cy="2285990"/>
          </a:xfrm>
          <a:custGeom>
            <a:avLst/>
            <a:gdLst/>
            <a:ahLst/>
            <a:cxnLst/>
            <a:rect l="l" t="t" r="r" b="b"/>
            <a:pathLst>
              <a:path w="4971922" h="2286000">
                <a:moveTo>
                  <a:pt x="0" y="0"/>
                </a:moveTo>
                <a:lnTo>
                  <a:pt x="1343538" y="0"/>
                </a:lnTo>
                <a:lnTo>
                  <a:pt x="1343538" y="1"/>
                </a:lnTo>
                <a:lnTo>
                  <a:pt x="4971922" y="1"/>
                </a:lnTo>
                <a:lnTo>
                  <a:pt x="4971922" y="2286000"/>
                </a:lnTo>
                <a:lnTo>
                  <a:pt x="232518" y="2286000"/>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sp>
        <p:nvSpPr>
          <p:cNvPr id="3" name="Content Placeholder 2">
            <a:extLst>
              <a:ext uri="{FF2B5EF4-FFF2-40B4-BE49-F238E27FC236}">
                <a16:creationId xmlns:a16="http://schemas.microsoft.com/office/drawing/2014/main" id="{26434C8C-D210-48AF-A8A7-55A0CBBE1756}"/>
              </a:ext>
            </a:extLst>
          </p:cNvPr>
          <p:cNvSpPr>
            <a:spLocks noGrp="1"/>
          </p:cNvSpPr>
          <p:nvPr>
            <p:ph idx="1"/>
          </p:nvPr>
        </p:nvSpPr>
        <p:spPr>
          <a:xfrm>
            <a:off x="648930" y="2438400"/>
            <a:ext cx="6188189" cy="3785419"/>
          </a:xfrm>
        </p:spPr>
        <p:txBody>
          <a:bodyPr>
            <a:normAutofit/>
          </a:bodyPr>
          <a:lstStyle/>
          <a:p>
            <a:pPr>
              <a:lnSpc>
                <a:spcPct val="90000"/>
              </a:lnSpc>
              <a:buClr>
                <a:schemeClr val="tx1"/>
              </a:buClr>
            </a:pPr>
            <a:r>
              <a:rPr lang="en-CA" dirty="0">
                <a:solidFill>
                  <a:srgbClr val="FFFFFF"/>
                </a:solidFill>
              </a:rPr>
              <a:t> We have used Android Studio 3.6.3 for the coding of the application.</a:t>
            </a:r>
          </a:p>
          <a:p>
            <a:pPr>
              <a:lnSpc>
                <a:spcPct val="90000"/>
              </a:lnSpc>
              <a:buClr>
                <a:schemeClr val="tx1"/>
              </a:buClr>
            </a:pPr>
            <a:r>
              <a:rPr lang="en-CA" dirty="0">
                <a:solidFill>
                  <a:srgbClr val="FFFFFF"/>
                </a:solidFill>
              </a:rPr>
              <a:t> Java language has been used for the coding purpose.</a:t>
            </a:r>
          </a:p>
          <a:p>
            <a:pPr>
              <a:lnSpc>
                <a:spcPct val="90000"/>
              </a:lnSpc>
              <a:buClr>
                <a:schemeClr val="tx1"/>
              </a:buClr>
            </a:pPr>
            <a:r>
              <a:rPr lang="en-CA" dirty="0">
                <a:solidFill>
                  <a:srgbClr val="FFFFFF"/>
                </a:solidFill>
              </a:rPr>
              <a:t> The database used is Google Firebase.</a:t>
            </a:r>
          </a:p>
          <a:p>
            <a:pPr>
              <a:lnSpc>
                <a:spcPct val="90000"/>
              </a:lnSpc>
              <a:buClr>
                <a:schemeClr val="tx1"/>
              </a:buClr>
            </a:pPr>
            <a:r>
              <a:rPr lang="en-CA" dirty="0">
                <a:solidFill>
                  <a:srgbClr val="FFFFFF"/>
                </a:solidFill>
              </a:rPr>
              <a:t> The project has been uploaded on GitHub. The link of the repository has been shared below: </a:t>
            </a:r>
            <a:r>
              <a:rPr lang="en-CA" dirty="0">
                <a:solidFill>
                  <a:srgbClr val="FFFFFF"/>
                </a:solidFill>
                <a:hlinkClick r:id="rId4"/>
              </a:rPr>
              <a:t>https://github.com/Rashmeet14/finalproject2020.git</a:t>
            </a:r>
            <a:r>
              <a:rPr lang="en-CA" dirty="0">
                <a:solidFill>
                  <a:srgbClr val="FFFFFF"/>
                </a:solidFill>
              </a:rPr>
              <a:t> </a:t>
            </a:r>
          </a:p>
        </p:txBody>
      </p:sp>
      <p:pic>
        <p:nvPicPr>
          <p:cNvPr id="7" name="Picture 6" descr="A close up of a sign&#10;&#10;Description automatically generated">
            <a:extLst>
              <a:ext uri="{FF2B5EF4-FFF2-40B4-BE49-F238E27FC236}">
                <a16:creationId xmlns:a16="http://schemas.microsoft.com/office/drawing/2014/main" id="{8FD805F2-4731-4207-82F3-9E918FEFBAC4}"/>
              </a:ext>
            </a:extLst>
          </p:cNvPr>
          <p:cNvPicPr>
            <a:picLocks noChangeAspect="1"/>
          </p:cNvPicPr>
          <p:nvPr/>
        </p:nvPicPr>
        <p:blipFill rotWithShape="1">
          <a:blip r:embed="rId5">
            <a:extLst>
              <a:ext uri="{28A0092B-C50C-407E-A947-70E740481C1C}">
                <a14:useLocalDpi xmlns:a14="http://schemas.microsoft.com/office/drawing/2010/main" val="0"/>
              </a:ext>
            </a:extLst>
          </a:blip>
          <a:srcRect t="1826" r="7" b="2026"/>
          <a:stretch/>
        </p:blipFill>
        <p:spPr>
          <a:xfrm>
            <a:off x="7437114" y="2286000"/>
            <a:ext cx="4754886" cy="2286000"/>
          </a:xfrm>
          <a:custGeom>
            <a:avLst/>
            <a:gdLst/>
            <a:ahLst/>
            <a:cxnLst/>
            <a:rect l="l" t="t" r="r" b="b"/>
            <a:pathLst>
              <a:path w="4754886" h="2286000">
                <a:moveTo>
                  <a:pt x="15482" y="0"/>
                </a:moveTo>
                <a:lnTo>
                  <a:pt x="4754886" y="0"/>
                </a:lnTo>
                <a:lnTo>
                  <a:pt x="4754886" y="2286000"/>
                </a:lnTo>
                <a:lnTo>
                  <a:pt x="0" y="2286000"/>
                </a:lnTo>
                <a:lnTo>
                  <a:pt x="8036" y="2135352"/>
                </a:lnTo>
                <a:lnTo>
                  <a:pt x="12742" y="2007793"/>
                </a:lnTo>
                <a:lnTo>
                  <a:pt x="17953" y="1877492"/>
                </a:lnTo>
                <a:lnTo>
                  <a:pt x="22827" y="1745133"/>
                </a:lnTo>
                <a:lnTo>
                  <a:pt x="26021" y="1612087"/>
                </a:lnTo>
                <a:lnTo>
                  <a:pt x="28879" y="1476299"/>
                </a:lnTo>
                <a:lnTo>
                  <a:pt x="31904" y="1339139"/>
                </a:lnTo>
                <a:lnTo>
                  <a:pt x="33921" y="1199236"/>
                </a:lnTo>
                <a:lnTo>
                  <a:pt x="33921" y="1057961"/>
                </a:lnTo>
                <a:lnTo>
                  <a:pt x="34930" y="915315"/>
                </a:lnTo>
                <a:lnTo>
                  <a:pt x="33921" y="771297"/>
                </a:lnTo>
                <a:lnTo>
                  <a:pt x="31904" y="625221"/>
                </a:lnTo>
                <a:lnTo>
                  <a:pt x="30055" y="479146"/>
                </a:lnTo>
                <a:lnTo>
                  <a:pt x="26021" y="331013"/>
                </a:lnTo>
                <a:lnTo>
                  <a:pt x="21819" y="181509"/>
                </a:lnTo>
                <a:lnTo>
                  <a:pt x="16944" y="32004"/>
                </a:lnTo>
                <a:close/>
              </a:path>
            </a:pathLst>
          </a:custGeom>
        </p:spPr>
      </p:pic>
      <p:pic>
        <p:nvPicPr>
          <p:cNvPr id="5" name="Picture 4" descr="A close up of a logo&#10;&#10;Description automatically generated">
            <a:extLst>
              <a:ext uri="{FF2B5EF4-FFF2-40B4-BE49-F238E27FC236}">
                <a16:creationId xmlns:a16="http://schemas.microsoft.com/office/drawing/2014/main" id="{26228272-2978-4B24-B0DE-5EC8030C9C26}"/>
              </a:ext>
            </a:extLst>
          </p:cNvPr>
          <p:cNvPicPr>
            <a:picLocks noChangeAspect="1"/>
          </p:cNvPicPr>
          <p:nvPr/>
        </p:nvPicPr>
        <p:blipFill rotWithShape="1">
          <a:blip r:embed="rId6">
            <a:extLst>
              <a:ext uri="{28A0092B-C50C-407E-A947-70E740481C1C}">
                <a14:useLocalDpi xmlns:a14="http://schemas.microsoft.com/office/drawing/2010/main" val="0"/>
              </a:ext>
            </a:extLst>
          </a:blip>
          <a:srcRect t="24477" b="29556"/>
          <a:stretch/>
        </p:blipFill>
        <p:spPr>
          <a:xfrm>
            <a:off x="7218903" y="4571999"/>
            <a:ext cx="4973098" cy="2285989"/>
          </a:xfrm>
          <a:custGeom>
            <a:avLst/>
            <a:gdLst/>
            <a:ahLst/>
            <a:cxnLst/>
            <a:rect l="l" t="t" r="r" b="b"/>
            <a:pathLst>
              <a:path w="4973099" h="2286000">
                <a:moveTo>
                  <a:pt x="218212" y="0"/>
                </a:moveTo>
                <a:lnTo>
                  <a:pt x="4973099" y="0"/>
                </a:lnTo>
                <a:lnTo>
                  <a:pt x="4973099" y="2286000"/>
                </a:lnTo>
                <a:lnTo>
                  <a:pt x="897889" y="2286000"/>
                </a:lnTo>
                <a:lnTo>
                  <a:pt x="0" y="2286000"/>
                </a:lnTo>
                <a:lnTo>
                  <a:pt x="5883" y="2245538"/>
                </a:lnTo>
                <a:lnTo>
                  <a:pt x="23197" y="2126894"/>
                </a:lnTo>
                <a:lnTo>
                  <a:pt x="35299" y="2040483"/>
                </a:lnTo>
                <a:lnTo>
                  <a:pt x="48074" y="1937613"/>
                </a:lnTo>
                <a:lnTo>
                  <a:pt x="63370" y="1815541"/>
                </a:lnTo>
                <a:lnTo>
                  <a:pt x="79507" y="1680438"/>
                </a:lnTo>
                <a:lnTo>
                  <a:pt x="96484" y="1528191"/>
                </a:lnTo>
                <a:lnTo>
                  <a:pt x="114469" y="1362227"/>
                </a:lnTo>
                <a:lnTo>
                  <a:pt x="132455" y="1181862"/>
                </a:lnTo>
                <a:lnTo>
                  <a:pt x="150776" y="989838"/>
                </a:lnTo>
                <a:lnTo>
                  <a:pt x="167753" y="782726"/>
                </a:lnTo>
                <a:lnTo>
                  <a:pt x="184058" y="566013"/>
                </a:lnTo>
                <a:lnTo>
                  <a:pt x="198850" y="336956"/>
                </a:lnTo>
                <a:lnTo>
                  <a:pt x="212969" y="98298"/>
                </a:lnTo>
                <a:close/>
              </a:path>
            </a:pathLst>
          </a:custGeom>
        </p:spPr>
      </p:pic>
    </p:spTree>
    <p:extLst>
      <p:ext uri="{BB962C8B-B14F-4D97-AF65-F5344CB8AC3E}">
        <p14:creationId xmlns:p14="http://schemas.microsoft.com/office/powerpoint/2010/main" val="596100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CD42-BA67-4200-9632-63ABA5B6FCE8}"/>
              </a:ext>
            </a:extLst>
          </p:cNvPr>
          <p:cNvSpPr>
            <a:spLocks noGrp="1"/>
          </p:cNvSpPr>
          <p:nvPr>
            <p:ph type="title"/>
          </p:nvPr>
        </p:nvSpPr>
        <p:spPr>
          <a:xfrm>
            <a:off x="648930" y="629266"/>
            <a:ext cx="9252154" cy="1223983"/>
          </a:xfrm>
        </p:spPr>
        <p:txBody>
          <a:bodyPr>
            <a:normAutofit/>
          </a:bodyPr>
          <a:lstStyle/>
          <a:p>
            <a:r>
              <a:rPr lang="en-CA"/>
              <a:t>WHY FIREBASE ?</a:t>
            </a:r>
          </a:p>
        </p:txBody>
      </p:sp>
      <p:sp>
        <p:nvSpPr>
          <p:cNvPr id="3" name="Content Placeholder 2">
            <a:extLst>
              <a:ext uri="{FF2B5EF4-FFF2-40B4-BE49-F238E27FC236}">
                <a16:creationId xmlns:a16="http://schemas.microsoft.com/office/drawing/2014/main" id="{6746D704-6F9A-42B4-84F4-B1985071273B}"/>
              </a:ext>
            </a:extLst>
          </p:cNvPr>
          <p:cNvSpPr>
            <a:spLocks noGrp="1"/>
          </p:cNvSpPr>
          <p:nvPr>
            <p:ph idx="1"/>
          </p:nvPr>
        </p:nvSpPr>
        <p:spPr>
          <a:xfrm>
            <a:off x="1103311" y="2052214"/>
            <a:ext cx="5965394" cy="4196185"/>
          </a:xfrm>
        </p:spPr>
        <p:txBody>
          <a:bodyPr>
            <a:normAutofit/>
          </a:bodyPr>
          <a:lstStyle/>
          <a:p>
            <a:pPr>
              <a:lnSpc>
                <a:spcPct val="90000"/>
              </a:lnSpc>
            </a:pPr>
            <a:r>
              <a:rPr lang="en-US" sz="1600" dirty="0"/>
              <a:t>Firebase manages all data real-time in the database. So, the exchange of data to and from the database is easy and quick. Hence, if you are looking to develop mobile apps such as live streaming, chat messaging, etc., you can use Firebase.</a:t>
            </a:r>
          </a:p>
          <a:p>
            <a:pPr>
              <a:lnSpc>
                <a:spcPct val="90000"/>
              </a:lnSpc>
            </a:pPr>
            <a:r>
              <a:rPr lang="en-US" sz="1600" dirty="0"/>
              <a:t>Firebase allow syncing the real-time data across all the devices- Android, iOS, and the web without refreshing the screen.</a:t>
            </a:r>
          </a:p>
          <a:p>
            <a:pPr>
              <a:lnSpc>
                <a:spcPct val="90000"/>
              </a:lnSpc>
            </a:pPr>
            <a:r>
              <a:rPr lang="en-US" sz="1600" dirty="0"/>
              <a:t>Firebase offers integration to Google Ads, Ad Mob, DoubleClick, Play Store, Data Studio, Big Query, and Slack, to make your app development with efficient and accurate management and maintenance</a:t>
            </a:r>
          </a:p>
          <a:p>
            <a:pPr>
              <a:lnSpc>
                <a:spcPct val="90000"/>
              </a:lnSpc>
            </a:pPr>
            <a:r>
              <a:rPr lang="en-US" sz="1600" dirty="0"/>
              <a:t>Everything from databases, analytics to crashing reports are included in Firebase. So, the app development teams can stay focused on improving the user experience</a:t>
            </a:r>
          </a:p>
          <a:p>
            <a:pPr>
              <a:lnSpc>
                <a:spcPct val="90000"/>
              </a:lnSpc>
            </a:pPr>
            <a:endParaRPr lang="en-US" sz="1600" dirty="0"/>
          </a:p>
          <a:p>
            <a:pPr>
              <a:lnSpc>
                <a:spcPct val="90000"/>
              </a:lnSpc>
            </a:pPr>
            <a:endParaRPr lang="en-US" sz="1600" dirty="0"/>
          </a:p>
          <a:p>
            <a:pPr>
              <a:lnSpc>
                <a:spcPct val="90000"/>
              </a:lnSpc>
            </a:pPr>
            <a:endParaRPr lang="en-CA" sz="1600" dirty="0"/>
          </a:p>
        </p:txBody>
      </p:sp>
      <p:pic>
        <p:nvPicPr>
          <p:cNvPr id="5" name="Picture 4" descr="A close up of a logo&#10;&#10;Description automatically generated">
            <a:extLst>
              <a:ext uri="{FF2B5EF4-FFF2-40B4-BE49-F238E27FC236}">
                <a16:creationId xmlns:a16="http://schemas.microsoft.com/office/drawing/2014/main" id="{C04BA8B8-4AE6-4D28-81FD-E8F73263B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655" y="2145861"/>
            <a:ext cx="4008888" cy="400888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25412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8FCA-643A-4F20-9108-E1A6D909A0DF}"/>
              </a:ext>
            </a:extLst>
          </p:cNvPr>
          <p:cNvSpPr>
            <a:spLocks noGrp="1"/>
          </p:cNvSpPr>
          <p:nvPr>
            <p:ph type="title"/>
          </p:nvPr>
        </p:nvSpPr>
        <p:spPr>
          <a:xfrm>
            <a:off x="646112" y="452717"/>
            <a:ext cx="3106369" cy="5771103"/>
          </a:xfrm>
        </p:spPr>
        <p:txBody>
          <a:bodyPr anchor="ctr">
            <a:normAutofit/>
          </a:bodyPr>
          <a:lstStyle/>
          <a:p>
            <a:r>
              <a:rPr lang="en-CA" dirty="0"/>
              <a:t>USER TYPES</a:t>
            </a:r>
          </a:p>
        </p:txBody>
      </p:sp>
      <p:sp>
        <p:nvSpPr>
          <p:cNvPr id="16" name="Freeform: Shape 15">
            <a:extLst>
              <a:ext uri="{FF2B5EF4-FFF2-40B4-BE49-F238E27FC236}">
                <a16:creationId xmlns:a16="http://schemas.microsoft.com/office/drawing/2014/main" id="{72C8294B-5A5C-4D2B-B536-215D70DE8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8" name="Freeform 26">
            <a:extLst>
              <a:ext uri="{FF2B5EF4-FFF2-40B4-BE49-F238E27FC236}">
                <a16:creationId xmlns:a16="http://schemas.microsoft.com/office/drawing/2014/main" id="{0A3E1A52-A5C3-4C7C-B4AB-FB229C4E4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 name="Rectangle 19">
            <a:extLst>
              <a:ext uri="{FF2B5EF4-FFF2-40B4-BE49-F238E27FC236}">
                <a16:creationId xmlns:a16="http://schemas.microsoft.com/office/drawing/2014/main" id="{F2519C92-0806-4842-AA3E-15DFABD7F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Content Placeholder 7" descr="A close up of a logo&#10;&#10;Description automatically generated">
            <a:extLst>
              <a:ext uri="{FF2B5EF4-FFF2-40B4-BE49-F238E27FC236}">
                <a16:creationId xmlns:a16="http://schemas.microsoft.com/office/drawing/2014/main" id="{D66FF2F1-BCE6-47FE-B695-E6559C179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664" y="609602"/>
            <a:ext cx="1983031" cy="1955990"/>
          </a:xfrm>
          <a:prstGeom prst="rect">
            <a:avLst/>
          </a:prstGeom>
          <a:effectLst/>
        </p:spPr>
      </p:pic>
      <p:sp>
        <p:nvSpPr>
          <p:cNvPr id="15" name="Content Placeholder 12">
            <a:extLst>
              <a:ext uri="{FF2B5EF4-FFF2-40B4-BE49-F238E27FC236}">
                <a16:creationId xmlns:a16="http://schemas.microsoft.com/office/drawing/2014/main" id="{F4092C8B-0C07-498A-B46E-907E85CBBD77}"/>
              </a:ext>
            </a:extLst>
          </p:cNvPr>
          <p:cNvSpPr>
            <a:spLocks noGrp="1"/>
          </p:cNvSpPr>
          <p:nvPr>
            <p:ph idx="1"/>
          </p:nvPr>
        </p:nvSpPr>
        <p:spPr>
          <a:xfrm>
            <a:off x="8303782" y="3175195"/>
            <a:ext cx="3026428" cy="3225603"/>
          </a:xfrm>
        </p:spPr>
        <p:txBody>
          <a:bodyPr>
            <a:normAutofit/>
          </a:bodyPr>
          <a:lstStyle/>
          <a:p>
            <a:r>
              <a:rPr lang="en-CA" dirty="0">
                <a:solidFill>
                  <a:schemeClr val="bg1"/>
                </a:solidFill>
              </a:rPr>
              <a:t>ADMIN                                     </a:t>
            </a:r>
          </a:p>
          <a:p>
            <a:pPr marL="0" indent="0" algn="just">
              <a:buNone/>
            </a:pPr>
            <a:r>
              <a:rPr lang="en-CA" sz="1800" dirty="0">
                <a:solidFill>
                  <a:schemeClr val="bg1"/>
                </a:solidFill>
              </a:rPr>
              <a:t>Admin side of the application is designed for the owner who can add delete products from the categories. He has the right to cancel or accept the orders placed.</a:t>
            </a:r>
          </a:p>
          <a:p>
            <a:endParaRPr lang="en-CA" dirty="0">
              <a:solidFill>
                <a:schemeClr val="bg1"/>
              </a:solidFill>
            </a:endParaRPr>
          </a:p>
        </p:txBody>
      </p:sp>
      <p:sp>
        <p:nvSpPr>
          <p:cNvPr id="22" name="Content Placeholder 12">
            <a:extLst>
              <a:ext uri="{FF2B5EF4-FFF2-40B4-BE49-F238E27FC236}">
                <a16:creationId xmlns:a16="http://schemas.microsoft.com/office/drawing/2014/main" id="{7794B441-870C-414F-B448-96B04D42A279}"/>
              </a:ext>
            </a:extLst>
          </p:cNvPr>
          <p:cNvSpPr txBox="1">
            <a:spLocks/>
          </p:cNvSpPr>
          <p:nvPr/>
        </p:nvSpPr>
        <p:spPr>
          <a:xfrm>
            <a:off x="4628271" y="3175195"/>
            <a:ext cx="3208549" cy="32256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CA" dirty="0">
                <a:solidFill>
                  <a:schemeClr val="bg1"/>
                </a:solidFill>
              </a:rPr>
              <a:t>CLIENT                                     </a:t>
            </a:r>
          </a:p>
          <a:p>
            <a:pPr marL="0" indent="0" algn="just">
              <a:buNone/>
            </a:pPr>
            <a:r>
              <a:rPr lang="en-CA" sz="1800" dirty="0">
                <a:solidFill>
                  <a:schemeClr val="bg1"/>
                </a:solidFill>
              </a:rPr>
              <a:t>The client side of the application is designed for the customers who can manage their profile, add or delete products from their cart. They can even cancel a order if they want to.</a:t>
            </a:r>
          </a:p>
          <a:p>
            <a:endParaRPr lang="en-CA" dirty="0">
              <a:solidFill>
                <a:schemeClr val="bg1"/>
              </a:solidFill>
            </a:endParaRPr>
          </a:p>
        </p:txBody>
      </p:sp>
    </p:spTree>
    <p:extLst>
      <p:ext uri="{BB962C8B-B14F-4D97-AF65-F5344CB8AC3E}">
        <p14:creationId xmlns:p14="http://schemas.microsoft.com/office/powerpoint/2010/main" val="3586724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ACC8-2F55-4456-B348-D65E4DAC099F}"/>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b="0" i="0" kern="1200" dirty="0">
                <a:solidFill>
                  <a:schemeClr val="tx2"/>
                </a:solidFill>
                <a:latin typeface="+mj-lt"/>
                <a:ea typeface="+mj-ea"/>
                <a:cs typeface="+mj-cs"/>
              </a:rPr>
              <a:t>Functional requirements</a:t>
            </a:r>
          </a:p>
        </p:txBody>
      </p:sp>
      <p:sp>
        <p:nvSpPr>
          <p:cNvPr id="33" name="TextBox 32">
            <a:extLst>
              <a:ext uri="{FF2B5EF4-FFF2-40B4-BE49-F238E27FC236}">
                <a16:creationId xmlns:a16="http://schemas.microsoft.com/office/drawing/2014/main" id="{5B53EF69-354A-48DD-8E23-FDB55F5AD409}"/>
              </a:ext>
            </a:extLst>
          </p:cNvPr>
          <p:cNvSpPr txBox="1"/>
          <p:nvPr/>
        </p:nvSpPr>
        <p:spPr>
          <a:xfrm>
            <a:off x="1103311" y="2052214"/>
            <a:ext cx="5965394" cy="4196185"/>
          </a:xfrm>
          <a:prstGeom prst="rect">
            <a:avLst/>
          </a:prstGeom>
        </p:spPr>
        <p:txBody>
          <a:bodyPr vert="horz" lIns="91440" tIns="45720" rIns="91440" bIns="45720" rtlCol="0">
            <a:normAutofit/>
          </a:bodyPr>
          <a:lstStyle/>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User must signup and then login using her/his credentials.</a:t>
            </a:r>
          </a:p>
          <a:p>
            <a:pPr marL="342900" indent="-34290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User can order goods, see the pending received items.</a:t>
            </a:r>
          </a:p>
          <a:p>
            <a:pPr marL="342900" indent="-34290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Admin should be able to perform CRUD operations.</a:t>
            </a:r>
          </a:p>
          <a:p>
            <a:pPr marL="342900" indent="-34290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Users can see the list of purchased items in the history.</a:t>
            </a:r>
          </a:p>
          <a:p>
            <a:pPr marL="342900" indent="-34290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User gets notified when the admin adds a new item.</a:t>
            </a:r>
          </a:p>
          <a:p>
            <a:pPr marL="342900" indent="-34290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User can add delete or update the cart</a:t>
            </a:r>
          </a:p>
        </p:txBody>
      </p:sp>
      <p:pic>
        <p:nvPicPr>
          <p:cNvPr id="13" name="Graphic 12" descr="Checklist">
            <a:extLst>
              <a:ext uri="{FF2B5EF4-FFF2-40B4-BE49-F238E27FC236}">
                <a16:creationId xmlns:a16="http://schemas.microsoft.com/office/drawing/2014/main" id="{A7E6D944-BA52-4B6F-AB85-002953024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55" y="2145861"/>
            <a:ext cx="4008888" cy="400888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208048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CA3A-35B4-431A-90E7-908BAB83E640}"/>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b="0" i="0" kern="1200" dirty="0">
                <a:solidFill>
                  <a:schemeClr val="tx2"/>
                </a:solidFill>
                <a:latin typeface="+mj-lt"/>
                <a:ea typeface="+mj-ea"/>
                <a:cs typeface="+mj-cs"/>
              </a:rPr>
              <a:t>Non functional requirements</a:t>
            </a:r>
          </a:p>
        </p:txBody>
      </p:sp>
      <p:sp>
        <p:nvSpPr>
          <p:cNvPr id="4" name="TextBox 3">
            <a:extLst>
              <a:ext uri="{FF2B5EF4-FFF2-40B4-BE49-F238E27FC236}">
                <a16:creationId xmlns:a16="http://schemas.microsoft.com/office/drawing/2014/main" id="{4C1ADAB1-9ED8-45B2-9C81-0221F13B2882}"/>
              </a:ext>
            </a:extLst>
          </p:cNvPr>
          <p:cNvSpPr txBox="1"/>
          <p:nvPr/>
        </p:nvSpPr>
        <p:spPr>
          <a:xfrm>
            <a:off x="1103311" y="2052214"/>
            <a:ext cx="5965394" cy="4196185"/>
          </a:xfrm>
          <a:prstGeom prst="rect">
            <a:avLst/>
          </a:prstGeom>
        </p:spPr>
        <p:txBody>
          <a:bodyPr vert="horz" lIns="91440" tIns="45720" rIns="91440" bIns="45720" rtlCol="0">
            <a:normAutofit/>
          </a:bodyPr>
          <a:lstStyle/>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The application should be easy to use for specific kind of users.</a:t>
            </a:r>
          </a:p>
          <a:p>
            <a:pPr marL="342900" indent="-34290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The application data can not be excessed without log in.</a:t>
            </a:r>
          </a:p>
          <a:p>
            <a:pPr marL="342900" indent="-34290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The application does not allow the access to the personal information except the client.</a:t>
            </a:r>
          </a:p>
          <a:p>
            <a:pPr marL="342900" indent="-34290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The admin should be able to manage the application easily without facing any difficulties.</a:t>
            </a:r>
          </a:p>
          <a:p>
            <a:pPr marL="342900" indent="-34290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342900" indent="-34290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 The  application should be able to work on all the versions of android. </a:t>
            </a:r>
          </a:p>
        </p:txBody>
      </p:sp>
      <p:pic>
        <p:nvPicPr>
          <p:cNvPr id="6" name="Graphic 5" descr="Ui Ux">
            <a:extLst>
              <a:ext uri="{FF2B5EF4-FFF2-40B4-BE49-F238E27FC236}">
                <a16:creationId xmlns:a16="http://schemas.microsoft.com/office/drawing/2014/main" id="{9D871EB6-60B2-418D-9338-D40AFE666D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55" y="2145861"/>
            <a:ext cx="4008888" cy="400888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528412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7BED313-2FA6-4C31-A68B-27523222DF6D}"/>
              </a:ext>
            </a:extLst>
          </p:cNvPr>
          <p:cNvSpPr>
            <a:spLocks noGrp="1"/>
          </p:cNvSpPr>
          <p:nvPr>
            <p:ph type="title"/>
          </p:nvPr>
        </p:nvSpPr>
        <p:spPr>
          <a:xfrm>
            <a:off x="0" y="1645920"/>
            <a:ext cx="4431440" cy="3010486"/>
          </a:xfrm>
        </p:spPr>
        <p:txBody>
          <a:bodyPr>
            <a:normAutofit/>
          </a:bodyPr>
          <a:lstStyle/>
          <a:p>
            <a:pPr algn="r"/>
            <a:r>
              <a:rPr lang="en-CA" dirty="0">
                <a:solidFill>
                  <a:srgbClr val="FFFFFF"/>
                </a:solidFill>
              </a:rPr>
              <a:t>Video      </a:t>
            </a:r>
            <a:br>
              <a:rPr lang="en-CA" dirty="0">
                <a:solidFill>
                  <a:srgbClr val="FFFFFF"/>
                </a:solidFill>
              </a:rPr>
            </a:br>
            <a:r>
              <a:rPr lang="en-CA" dirty="0">
                <a:solidFill>
                  <a:srgbClr val="FFFFFF"/>
                </a:solidFill>
              </a:rPr>
              <a:t>(Client Side)</a:t>
            </a:r>
            <a:br>
              <a:rPr lang="en-CA" dirty="0">
                <a:solidFill>
                  <a:srgbClr val="FFFFFF"/>
                </a:solidFill>
              </a:rPr>
            </a:br>
            <a:endParaRPr lang="en-CA" dirty="0">
              <a:solidFill>
                <a:srgbClr val="FFFFFF"/>
              </a:solidFill>
            </a:endParaRPr>
          </a:p>
        </p:txBody>
      </p:sp>
      <p:pic>
        <p:nvPicPr>
          <p:cNvPr id="20" name="WhatsApp Video 2020-06-28 at 11.57.42 PM">
            <a:hlinkClick r:id="" action="ppaction://media"/>
            <a:extLst>
              <a:ext uri="{FF2B5EF4-FFF2-40B4-BE49-F238E27FC236}">
                <a16:creationId xmlns:a16="http://schemas.microsoft.com/office/drawing/2014/main" id="{052D5009-AD84-4171-8627-7993C45799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67425" y="520505"/>
            <a:ext cx="3481320" cy="56974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912286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912"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ushVTI">
  <a:themeElements>
    <a:clrScheme name="AnalogousFromRegularSeedLeftStep">
      <a:dk1>
        <a:srgbClr val="000000"/>
      </a:dk1>
      <a:lt1>
        <a:srgbClr val="FFFFFF"/>
      </a:lt1>
      <a:dk2>
        <a:srgbClr val="41242A"/>
      </a:dk2>
      <a:lt2>
        <a:srgbClr val="E4E2E8"/>
      </a:lt2>
      <a:accent1>
        <a:srgbClr val="81AF26"/>
      </a:accent1>
      <a:accent2>
        <a:srgbClr val="AFA21A"/>
      </a:accent2>
      <a:accent3>
        <a:srgbClr val="E08830"/>
      </a:accent3>
      <a:accent4>
        <a:srgbClr val="CE2D1E"/>
      </a:accent4>
      <a:accent5>
        <a:srgbClr val="E0306B"/>
      </a:accent5>
      <a:accent6>
        <a:srgbClr val="CE1EA2"/>
      </a:accent6>
      <a:hlink>
        <a:srgbClr val="8663CB"/>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Io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2038</Words>
  <Application>Microsoft Office PowerPoint</Application>
  <PresentationFormat>Widescreen</PresentationFormat>
  <Paragraphs>130</Paragraphs>
  <Slides>29</Slides>
  <Notes>1</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Calibri</vt:lpstr>
      <vt:lpstr>Century Gothic</vt:lpstr>
      <vt:lpstr>Elephant</vt:lpstr>
      <vt:lpstr>Wingdings</vt:lpstr>
      <vt:lpstr>Wingdings 3</vt:lpstr>
      <vt:lpstr>BrushVTI</vt:lpstr>
      <vt:lpstr>Ion</vt:lpstr>
      <vt:lpstr>PowerPoint Presentation</vt:lpstr>
      <vt:lpstr>Meet the team</vt:lpstr>
      <vt:lpstr>INTRODUCTION</vt:lpstr>
      <vt:lpstr>IMPLEMENTATION</vt:lpstr>
      <vt:lpstr>WHY FIREBASE ?</vt:lpstr>
      <vt:lpstr>USER TYPES</vt:lpstr>
      <vt:lpstr>Functional requirements</vt:lpstr>
      <vt:lpstr>Non functional requirements</vt:lpstr>
      <vt:lpstr>Video       (Client Side) </vt:lpstr>
      <vt:lpstr>Video (Admin Side)     </vt:lpstr>
      <vt:lpstr>Screens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 Features</vt:lpstr>
      <vt:lpstr>PowerPoint Presentation</vt:lpstr>
      <vt:lpstr>PowerPoint Presentation</vt:lpstr>
      <vt:lpstr>PowerPoint Presentation</vt:lpstr>
      <vt:lpstr>Future Scope </vt:lpstr>
      <vt:lpstr>COMPLEX PARTS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mahima kaur</dc:creator>
  <cp:lastModifiedBy>mahima kaur</cp:lastModifiedBy>
  <cp:revision>2</cp:revision>
  <dcterms:created xsi:type="dcterms:W3CDTF">2020-06-29T04:14:49Z</dcterms:created>
  <dcterms:modified xsi:type="dcterms:W3CDTF">2020-06-29T04:19:28Z</dcterms:modified>
</cp:coreProperties>
</file>